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6" r:id="rId5"/>
  </p:sldMasterIdLst>
  <p:notesMasterIdLst>
    <p:notesMasterId r:id="rId19"/>
  </p:notesMasterIdLst>
  <p:handoutMasterIdLst>
    <p:handoutMasterId r:id="rId20"/>
  </p:handoutMasterIdLst>
  <p:sldIdLst>
    <p:sldId id="264" r:id="rId6"/>
    <p:sldId id="269" r:id="rId7"/>
    <p:sldId id="270" r:id="rId8"/>
    <p:sldId id="298" r:id="rId9"/>
    <p:sldId id="309" r:id="rId10"/>
    <p:sldId id="310" r:id="rId11"/>
    <p:sldId id="301" r:id="rId12"/>
    <p:sldId id="311" r:id="rId13"/>
    <p:sldId id="312" r:id="rId14"/>
    <p:sldId id="306" r:id="rId15"/>
    <p:sldId id="313" r:id="rId16"/>
    <p:sldId id="299" r:id="rId17"/>
    <p:sldId id="276"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0611" autoAdjust="0"/>
  </p:normalViewPr>
  <p:slideViewPr>
    <p:cSldViewPr snapToGrid="0">
      <p:cViewPr>
        <p:scale>
          <a:sx n="76" d="100"/>
          <a:sy n="76" d="100"/>
        </p:scale>
        <p:origin x="260" y="132"/>
      </p:cViewPr>
      <p:guideLst/>
    </p:cSldViewPr>
  </p:slideViewPr>
  <p:notesTextViewPr>
    <p:cViewPr>
      <p:scale>
        <a:sx n="1" d="1"/>
        <a:sy n="1" d="1"/>
      </p:scale>
      <p:origin x="0" y="0"/>
    </p:cViewPr>
  </p:notesTextViewPr>
  <p:notesViewPr>
    <p:cSldViewPr snapToGrid="0">
      <p:cViewPr varScale="1">
        <p:scale>
          <a:sx n="66" d="100"/>
          <a:sy n="66" d="100"/>
        </p:scale>
        <p:origin x="313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blasio, Karen M" userId="bb5c284b-dc1a-4753-bdfd-a6674ba8d1e0" providerId="ADAL" clId="{6687AF2D-6C50-46C5-B164-FD6D6173A087}"/>
    <pc:docChg chg="undo custSel addSld delSld modSld">
      <pc:chgData name="Deblasio, Karen M" userId="bb5c284b-dc1a-4753-bdfd-a6674ba8d1e0" providerId="ADAL" clId="{6687AF2D-6C50-46C5-B164-FD6D6173A087}" dt="2022-06-22T01:51:31.805" v="344" actId="113"/>
      <pc:docMkLst>
        <pc:docMk/>
      </pc:docMkLst>
      <pc:sldChg chg="modSp mod">
        <pc:chgData name="Deblasio, Karen M" userId="bb5c284b-dc1a-4753-bdfd-a6674ba8d1e0" providerId="ADAL" clId="{6687AF2D-6C50-46C5-B164-FD6D6173A087}" dt="2022-06-22T01:50:11.439" v="339" actId="20577"/>
        <pc:sldMkLst>
          <pc:docMk/>
          <pc:sldMk cId="2716990333" sldId="264"/>
        </pc:sldMkLst>
        <pc:spChg chg="mod">
          <ac:chgData name="Deblasio, Karen M" userId="bb5c284b-dc1a-4753-bdfd-a6674ba8d1e0" providerId="ADAL" clId="{6687AF2D-6C50-46C5-B164-FD6D6173A087}" dt="2022-06-22T01:50:11.439" v="339" actId="20577"/>
          <ac:spMkLst>
            <pc:docMk/>
            <pc:sldMk cId="2716990333" sldId="264"/>
            <ac:spMk id="5" creationId="{00000000-0000-0000-0000-000000000000}"/>
          </ac:spMkLst>
        </pc:spChg>
        <pc:spChg chg="mod">
          <ac:chgData name="Deblasio, Karen M" userId="bb5c284b-dc1a-4753-bdfd-a6674ba8d1e0" providerId="ADAL" clId="{6687AF2D-6C50-46C5-B164-FD6D6173A087}" dt="2022-06-22T01:41:52.374" v="12" actId="20577"/>
          <ac:spMkLst>
            <pc:docMk/>
            <pc:sldMk cId="2716990333" sldId="264"/>
            <ac:spMk id="6" creationId="{00000000-0000-0000-0000-000000000000}"/>
          </ac:spMkLst>
        </pc:spChg>
      </pc:sldChg>
      <pc:sldChg chg="modSp mod">
        <pc:chgData name="Deblasio, Karen M" userId="bb5c284b-dc1a-4753-bdfd-a6674ba8d1e0" providerId="ADAL" clId="{6687AF2D-6C50-46C5-B164-FD6D6173A087}" dt="2022-06-22T01:50:41.180" v="342" actId="113"/>
        <pc:sldMkLst>
          <pc:docMk/>
          <pc:sldMk cId="2226941218" sldId="269"/>
        </pc:sldMkLst>
        <pc:spChg chg="mod">
          <ac:chgData name="Deblasio, Karen M" userId="bb5c284b-dc1a-4753-bdfd-a6674ba8d1e0" providerId="ADAL" clId="{6687AF2D-6C50-46C5-B164-FD6D6173A087}" dt="2022-06-22T01:50:41.180" v="342" actId="113"/>
          <ac:spMkLst>
            <pc:docMk/>
            <pc:sldMk cId="2226941218" sldId="269"/>
            <ac:spMk id="2" creationId="{00000000-0000-0000-0000-000000000000}"/>
          </ac:spMkLst>
        </pc:spChg>
        <pc:spChg chg="mod">
          <ac:chgData name="Deblasio, Karen M" userId="bb5c284b-dc1a-4753-bdfd-a6674ba8d1e0" providerId="ADAL" clId="{6687AF2D-6C50-46C5-B164-FD6D6173A087}" dt="2022-06-22T01:50:25.753" v="341" actId="27636"/>
          <ac:spMkLst>
            <pc:docMk/>
            <pc:sldMk cId="2226941218" sldId="269"/>
            <ac:spMk id="3" creationId="{00000000-0000-0000-0000-000000000000}"/>
          </ac:spMkLst>
        </pc:spChg>
      </pc:sldChg>
      <pc:sldChg chg="modSp mod">
        <pc:chgData name="Deblasio, Karen M" userId="bb5c284b-dc1a-4753-bdfd-a6674ba8d1e0" providerId="ADAL" clId="{6687AF2D-6C50-46C5-B164-FD6D6173A087}" dt="2022-06-22T01:50:55.869" v="343" actId="113"/>
        <pc:sldMkLst>
          <pc:docMk/>
          <pc:sldMk cId="2719034285" sldId="270"/>
        </pc:sldMkLst>
        <pc:spChg chg="mod">
          <ac:chgData name="Deblasio, Karen M" userId="bb5c284b-dc1a-4753-bdfd-a6674ba8d1e0" providerId="ADAL" clId="{6687AF2D-6C50-46C5-B164-FD6D6173A087}" dt="2022-06-22T01:50:55.869" v="343" actId="113"/>
          <ac:spMkLst>
            <pc:docMk/>
            <pc:sldMk cId="2719034285" sldId="270"/>
            <ac:spMk id="2" creationId="{00000000-0000-0000-0000-000000000000}"/>
          </ac:spMkLst>
        </pc:spChg>
      </pc:sldChg>
      <pc:sldChg chg="del">
        <pc:chgData name="Deblasio, Karen M" userId="bb5c284b-dc1a-4753-bdfd-a6674ba8d1e0" providerId="ADAL" clId="{6687AF2D-6C50-46C5-B164-FD6D6173A087}" dt="2022-06-22T01:46:00.091" v="48" actId="47"/>
        <pc:sldMkLst>
          <pc:docMk/>
          <pc:sldMk cId="4240843819" sldId="303"/>
        </pc:sldMkLst>
      </pc:sldChg>
      <pc:sldChg chg="modSp new mod">
        <pc:chgData name="Deblasio, Karen M" userId="bb5c284b-dc1a-4753-bdfd-a6674ba8d1e0" providerId="ADAL" clId="{6687AF2D-6C50-46C5-B164-FD6D6173A087}" dt="2022-06-22T01:51:31.805" v="344" actId="113"/>
        <pc:sldMkLst>
          <pc:docMk/>
          <pc:sldMk cId="456969697" sldId="313"/>
        </pc:sldMkLst>
        <pc:spChg chg="mod">
          <ac:chgData name="Deblasio, Karen M" userId="bb5c284b-dc1a-4753-bdfd-a6674ba8d1e0" providerId="ADAL" clId="{6687AF2D-6C50-46C5-B164-FD6D6173A087}" dt="2022-06-22T01:51:31.805" v="344" actId="113"/>
          <ac:spMkLst>
            <pc:docMk/>
            <pc:sldMk cId="456969697" sldId="313"/>
            <ac:spMk id="2" creationId="{79BB4664-30D7-B59F-63E7-DA0A30CA49B3}"/>
          </ac:spMkLst>
        </pc:spChg>
        <pc:spChg chg="mod">
          <ac:chgData name="Deblasio, Karen M" userId="bb5c284b-dc1a-4753-bdfd-a6674ba8d1e0" providerId="ADAL" clId="{6687AF2D-6C50-46C5-B164-FD6D6173A087}" dt="2022-06-22T01:49:31.533" v="324" actId="2711"/>
          <ac:spMkLst>
            <pc:docMk/>
            <pc:sldMk cId="456969697" sldId="313"/>
            <ac:spMk id="3" creationId="{EA91565F-2426-87BA-D5FA-D84BA766BFF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8"/>
          </a:xfrm>
          <a:prstGeom prst="rect">
            <a:avLst/>
          </a:prstGeom>
        </p:spPr>
        <p:txBody>
          <a:bodyPr vert="horz" lIns="96646" tIns="48324" rIns="96646" bIns="48324" rtlCol="0"/>
          <a:lstStyle>
            <a:lvl1pPr algn="l">
              <a:defRPr sz="1200"/>
            </a:lvl1pPr>
          </a:lstStyle>
          <a:p>
            <a:endParaRPr lang="en-US"/>
          </a:p>
        </p:txBody>
      </p:sp>
      <p:sp>
        <p:nvSpPr>
          <p:cNvPr id="3" name="Date Placeholder 2"/>
          <p:cNvSpPr>
            <a:spLocks noGrp="1"/>
          </p:cNvSpPr>
          <p:nvPr>
            <p:ph type="dt" sz="quarter" idx="1"/>
          </p:nvPr>
        </p:nvSpPr>
        <p:spPr>
          <a:xfrm>
            <a:off x="4143589" y="1"/>
            <a:ext cx="3169920" cy="481728"/>
          </a:xfrm>
          <a:prstGeom prst="rect">
            <a:avLst/>
          </a:prstGeom>
        </p:spPr>
        <p:txBody>
          <a:bodyPr vert="horz" lIns="96646" tIns="48324" rIns="96646" bIns="48324" rtlCol="0"/>
          <a:lstStyle>
            <a:lvl1pPr algn="r">
              <a:defRPr sz="1200"/>
            </a:lvl1pPr>
          </a:lstStyle>
          <a:p>
            <a:fld id="{8FBB03CE-DD8B-4986-9CEE-FF82FFE47C15}" type="datetimeFigureOut">
              <a:rPr lang="en-US" smtClean="0"/>
              <a:t>6/21/2022</a:t>
            </a:fld>
            <a:endParaRPr lang="en-US"/>
          </a:p>
        </p:txBody>
      </p:sp>
      <p:sp>
        <p:nvSpPr>
          <p:cNvPr id="4" name="Footer Placeholder 3"/>
          <p:cNvSpPr>
            <a:spLocks noGrp="1"/>
          </p:cNvSpPr>
          <p:nvPr>
            <p:ph type="ftr" sz="quarter" idx="2"/>
          </p:nvPr>
        </p:nvSpPr>
        <p:spPr>
          <a:xfrm>
            <a:off x="1" y="9119476"/>
            <a:ext cx="3169920" cy="481727"/>
          </a:xfrm>
          <a:prstGeom prst="rect">
            <a:avLst/>
          </a:prstGeom>
        </p:spPr>
        <p:txBody>
          <a:bodyPr vert="horz" lIns="96646" tIns="48324" rIns="96646" bIns="48324" rtlCol="0" anchor="b"/>
          <a:lstStyle>
            <a:lvl1pPr algn="l">
              <a:defRPr sz="1200"/>
            </a:lvl1pPr>
          </a:lstStyle>
          <a:p>
            <a:endParaRPr lang="en-US"/>
          </a:p>
        </p:txBody>
      </p:sp>
      <p:sp>
        <p:nvSpPr>
          <p:cNvPr id="5" name="Slide Number Placeholder 4"/>
          <p:cNvSpPr>
            <a:spLocks noGrp="1"/>
          </p:cNvSpPr>
          <p:nvPr>
            <p:ph type="sldNum" sz="quarter" idx="3"/>
          </p:nvPr>
        </p:nvSpPr>
        <p:spPr>
          <a:xfrm>
            <a:off x="4143589" y="9119476"/>
            <a:ext cx="3169920" cy="481727"/>
          </a:xfrm>
          <a:prstGeom prst="rect">
            <a:avLst/>
          </a:prstGeom>
        </p:spPr>
        <p:txBody>
          <a:bodyPr vert="horz" lIns="96646" tIns="48324" rIns="96646" bIns="48324" rtlCol="0" anchor="b"/>
          <a:lstStyle>
            <a:lvl1pPr algn="r">
              <a:defRPr sz="1200"/>
            </a:lvl1pPr>
          </a:lstStyle>
          <a:p>
            <a:fld id="{B2E69AC8-2A3E-4555-A948-B0C1E3CF03D7}" type="slidenum">
              <a:rPr lang="en-US" smtClean="0"/>
              <a:t>‹#›</a:t>
            </a:fld>
            <a:endParaRPr lang="en-US"/>
          </a:p>
        </p:txBody>
      </p:sp>
    </p:spTree>
    <p:extLst>
      <p:ext uri="{BB962C8B-B14F-4D97-AF65-F5344CB8AC3E}">
        <p14:creationId xmlns:p14="http://schemas.microsoft.com/office/powerpoint/2010/main" val="2730410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8"/>
          </a:xfrm>
          <a:prstGeom prst="rect">
            <a:avLst/>
          </a:prstGeom>
        </p:spPr>
        <p:txBody>
          <a:bodyPr vert="horz" lIns="96646" tIns="48324" rIns="96646" bIns="48324" rtlCol="0"/>
          <a:lstStyle>
            <a:lvl1pPr algn="l">
              <a:defRPr sz="1200"/>
            </a:lvl1pPr>
          </a:lstStyle>
          <a:p>
            <a:endParaRPr lang="en-US"/>
          </a:p>
        </p:txBody>
      </p:sp>
      <p:sp>
        <p:nvSpPr>
          <p:cNvPr id="3" name="Date Placeholder 2"/>
          <p:cNvSpPr>
            <a:spLocks noGrp="1"/>
          </p:cNvSpPr>
          <p:nvPr>
            <p:ph type="dt" idx="1"/>
          </p:nvPr>
        </p:nvSpPr>
        <p:spPr>
          <a:xfrm>
            <a:off x="4143589" y="1"/>
            <a:ext cx="3169920" cy="481728"/>
          </a:xfrm>
          <a:prstGeom prst="rect">
            <a:avLst/>
          </a:prstGeom>
        </p:spPr>
        <p:txBody>
          <a:bodyPr vert="horz" lIns="96646" tIns="48324" rIns="96646" bIns="48324" rtlCol="0"/>
          <a:lstStyle>
            <a:lvl1pPr algn="r">
              <a:defRPr sz="1200"/>
            </a:lvl1pPr>
          </a:lstStyle>
          <a:p>
            <a:fld id="{A5A3EB46-3674-478A-B4BC-FAB1932A2ADC}" type="datetimeFigureOut">
              <a:rPr lang="en-US" smtClean="0"/>
              <a:t>6/21/2022</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46" tIns="48324" rIns="96646" bIns="48324"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46" tIns="48324" rIns="96646" bIns="4832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6"/>
            <a:ext cx="3169920" cy="481727"/>
          </a:xfrm>
          <a:prstGeom prst="rect">
            <a:avLst/>
          </a:prstGeom>
        </p:spPr>
        <p:txBody>
          <a:bodyPr vert="horz" lIns="96646" tIns="48324" rIns="96646" bIns="48324" rtlCol="0" anchor="b"/>
          <a:lstStyle>
            <a:lvl1pPr algn="l">
              <a:defRPr sz="1200"/>
            </a:lvl1pPr>
          </a:lstStyle>
          <a:p>
            <a:endParaRPr lang="en-US"/>
          </a:p>
        </p:txBody>
      </p:sp>
      <p:sp>
        <p:nvSpPr>
          <p:cNvPr id="7" name="Slide Number Placeholder 6"/>
          <p:cNvSpPr>
            <a:spLocks noGrp="1"/>
          </p:cNvSpPr>
          <p:nvPr>
            <p:ph type="sldNum" sz="quarter" idx="5"/>
          </p:nvPr>
        </p:nvSpPr>
        <p:spPr>
          <a:xfrm>
            <a:off x="4143589" y="9119476"/>
            <a:ext cx="3169920" cy="481727"/>
          </a:xfrm>
          <a:prstGeom prst="rect">
            <a:avLst/>
          </a:prstGeom>
        </p:spPr>
        <p:txBody>
          <a:bodyPr vert="horz" lIns="96646" tIns="48324" rIns="96646" bIns="48324" rtlCol="0" anchor="b"/>
          <a:lstStyle>
            <a:lvl1pPr algn="r">
              <a:defRPr sz="1200"/>
            </a:lvl1pPr>
          </a:lstStyle>
          <a:p>
            <a:fld id="{A5718251-E73E-4442-B105-6B7856E00AD4}" type="slidenum">
              <a:rPr lang="en-US" smtClean="0"/>
              <a:t>‹#›</a:t>
            </a:fld>
            <a:endParaRPr lang="en-US"/>
          </a:p>
        </p:txBody>
      </p:sp>
    </p:spTree>
    <p:extLst>
      <p:ext uri="{BB962C8B-B14F-4D97-AF65-F5344CB8AC3E}">
        <p14:creationId xmlns:p14="http://schemas.microsoft.com/office/powerpoint/2010/main" val="1949324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718251-E73E-4442-B105-6B7856E00AD4}" type="slidenum">
              <a:rPr lang="en-US" smtClean="0"/>
              <a:t>1</a:t>
            </a:fld>
            <a:endParaRPr lang="en-US"/>
          </a:p>
        </p:txBody>
      </p:sp>
    </p:spTree>
    <p:extLst>
      <p:ext uri="{BB962C8B-B14F-4D97-AF65-F5344CB8AC3E}">
        <p14:creationId xmlns:p14="http://schemas.microsoft.com/office/powerpoint/2010/main" val="4210835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718251-E73E-4442-B105-6B7856E00AD4}" type="slidenum">
              <a:rPr lang="en-US" smtClean="0"/>
              <a:t>2</a:t>
            </a:fld>
            <a:endParaRPr lang="en-US"/>
          </a:p>
        </p:txBody>
      </p:sp>
    </p:spTree>
    <p:extLst>
      <p:ext uri="{BB962C8B-B14F-4D97-AF65-F5344CB8AC3E}">
        <p14:creationId xmlns:p14="http://schemas.microsoft.com/office/powerpoint/2010/main" val="42600772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rPr>
              <a:t>$3.213 billion for HUD’s homeless assistance grants, which will be sufficient to renew existing projects.  There is an additional $52 million for new projects dedicated to survivors of domestic violence and $107 million dedicated to youth experiencing homelessness with $72 million of that for additional YHDP, $10 million for Youth-focused TA, and $25 million “for youth homelessness system improvement grants to support communities, including but not limited to the communities assisted under the matter preceding this proviso, in establishing and implementing a response system for youth homelessness, or for improving their existing system.”</a:t>
            </a:r>
          </a:p>
          <a:p>
            <a:endParaRPr lang="en-US" dirty="0"/>
          </a:p>
        </p:txBody>
      </p:sp>
      <p:sp>
        <p:nvSpPr>
          <p:cNvPr id="4" name="Slide Number Placeholder 3"/>
          <p:cNvSpPr>
            <a:spLocks noGrp="1"/>
          </p:cNvSpPr>
          <p:nvPr>
            <p:ph type="sldNum" sz="quarter" idx="10"/>
          </p:nvPr>
        </p:nvSpPr>
        <p:spPr/>
        <p:txBody>
          <a:bodyPr/>
          <a:lstStyle/>
          <a:p>
            <a:pPr>
              <a:defRPr/>
            </a:pPr>
            <a:fld id="{8839BC92-0D8E-4A8A-B017-BC08B0B9F7F7}" type="slidenum">
              <a:rPr lang="en-US" smtClean="0"/>
              <a:pPr>
                <a:defRPr/>
              </a:pPr>
              <a:t>3</a:t>
            </a:fld>
            <a:endParaRPr lang="en-US" dirty="0"/>
          </a:p>
        </p:txBody>
      </p:sp>
    </p:spTree>
    <p:extLst>
      <p:ext uri="{BB962C8B-B14F-4D97-AF65-F5344CB8AC3E}">
        <p14:creationId xmlns:p14="http://schemas.microsoft.com/office/powerpoint/2010/main" val="912289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Sept. 2021 deadline has come and gone and HUD worked with recipients who did not meet the deadline and recently sent letters out recapturing approximately $16 million. These funds will be reallocated to recipients who met the deadline and have spent at least 30% of their allocation.</a:t>
            </a:r>
          </a:p>
          <a:p>
            <a:endParaRPr lang="en-US" dirty="0"/>
          </a:p>
          <a:p>
            <a:r>
              <a:rPr lang="en-US" dirty="0"/>
              <a:t>This was not meant to be punitive and will NOT impact your “regular” ESG allocation. This was done to shift money to places that have exceeded the deadline so it will continue to be spent in the local area. </a:t>
            </a:r>
          </a:p>
        </p:txBody>
      </p:sp>
      <p:sp>
        <p:nvSpPr>
          <p:cNvPr id="4" name="Slide Number Placeholder 3"/>
          <p:cNvSpPr>
            <a:spLocks noGrp="1"/>
          </p:cNvSpPr>
          <p:nvPr>
            <p:ph type="sldNum" sz="quarter" idx="5"/>
          </p:nvPr>
        </p:nvSpPr>
        <p:spPr/>
        <p:txBody>
          <a:bodyPr/>
          <a:lstStyle/>
          <a:p>
            <a:fld id="{A5718251-E73E-4442-B105-6B7856E00AD4}" type="slidenum">
              <a:rPr lang="en-US" smtClean="0"/>
              <a:t>7</a:t>
            </a:fld>
            <a:endParaRPr lang="en-US"/>
          </a:p>
        </p:txBody>
      </p:sp>
    </p:spTree>
    <p:extLst>
      <p:ext uri="{BB962C8B-B14F-4D97-AF65-F5344CB8AC3E}">
        <p14:creationId xmlns:p14="http://schemas.microsoft.com/office/powerpoint/2010/main" val="16050115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718251-E73E-4442-B105-6B7856E00AD4}" type="slidenum">
              <a:rPr lang="en-US" smtClean="0"/>
              <a:t>12</a:t>
            </a:fld>
            <a:endParaRPr lang="en-US"/>
          </a:p>
        </p:txBody>
      </p:sp>
    </p:spTree>
    <p:extLst>
      <p:ext uri="{BB962C8B-B14F-4D97-AF65-F5344CB8AC3E}">
        <p14:creationId xmlns:p14="http://schemas.microsoft.com/office/powerpoint/2010/main" val="351705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718251-E73E-4442-B105-6B7856E00AD4}" type="slidenum">
              <a:rPr lang="en-US" smtClean="0"/>
              <a:t>13</a:t>
            </a:fld>
            <a:endParaRPr lang="en-US"/>
          </a:p>
        </p:txBody>
      </p:sp>
    </p:spTree>
    <p:extLst>
      <p:ext uri="{BB962C8B-B14F-4D97-AF65-F5344CB8AC3E}">
        <p14:creationId xmlns:p14="http://schemas.microsoft.com/office/powerpoint/2010/main" val="9678047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1"/>
            <a:ext cx="10363200" cy="1440179"/>
          </a:xfrm>
          <a:prstGeom prst="rect">
            <a:avLst/>
          </a:prstGeom>
        </p:spPr>
        <p:txBody>
          <a:bodyPr wrap="square" lIns="0" tIns="0" rIns="0" bIns="0">
            <a:noAutofit/>
          </a:bodyPr>
          <a:lstStyle/>
          <a:p>
            <a:endParaRPr/>
          </a:p>
        </p:txBody>
      </p:sp>
      <p:sp>
        <p:nvSpPr>
          <p:cNvPr id="3" name="Holder 3"/>
          <p:cNvSpPr>
            <a:spLocks noGrp="1"/>
          </p:cNvSpPr>
          <p:nvPr>
            <p:ph type="subTitle" idx="4"/>
          </p:nvPr>
        </p:nvSpPr>
        <p:spPr>
          <a:xfrm>
            <a:off x="1828801" y="3840480"/>
            <a:ext cx="8534399" cy="1714500"/>
          </a:xfrm>
          <a:prstGeom prst="rect">
            <a:avLst/>
          </a:prstGeom>
        </p:spPr>
        <p:txBody>
          <a:bodyPr wrap="square" lIns="0" tIns="0" rIns="0" bIns="0">
            <a:noAutofit/>
          </a:bodyPr>
          <a:lstStyle/>
          <a:p>
            <a:endParaRPr/>
          </a:p>
        </p:txBody>
      </p:sp>
      <p:sp>
        <p:nvSpPr>
          <p:cNvPr id="4" name="Holder 4"/>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F35F8C03-3B16-43B5-9333-4D097DD772D0}" type="datetime1">
              <a:rPr lang="en-US" smtClean="0"/>
              <a:t>6/21/2022</a:t>
            </a:fld>
            <a:endParaRPr lang="en-US" dirty="0"/>
          </a:p>
        </p:txBody>
      </p:sp>
      <p:sp>
        <p:nvSpPr>
          <p:cNvPr id="6" name="Holder 6"/>
          <p:cNvSpPr>
            <a:spLocks noGrp="1"/>
          </p:cNvSpPr>
          <p:nvPr>
            <p:ph type="sldNum" sz="quarter" idx="7"/>
          </p:nvPr>
        </p:nvSpPr>
        <p:spPr>
          <a:xfrm>
            <a:off x="8629200" y="627761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3853373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DA562B52-CB6C-41E4-A4C8-55EC18A3F514}" type="datetime1">
              <a:rPr lang="en-US" smtClean="0">
                <a:solidFill>
                  <a:prstClr val="black">
                    <a:tint val="75000"/>
                  </a:prstClr>
                </a:solidFill>
              </a:rPr>
              <a:pPr>
                <a:defRPr/>
              </a:pPr>
              <a:t>6/21/2022</a:t>
            </a:fld>
            <a:endParaRPr lang="en-US" dirty="0">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97C97D90-1366-4485-9C70-791B09BF02B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7C85E71-34BD-4B58-A32E-E4B76FD26D37}" type="datetime1">
              <a:rPr lang="en-US" smtClean="0">
                <a:solidFill>
                  <a:prstClr val="black">
                    <a:tint val="75000"/>
                  </a:prstClr>
                </a:solidFill>
              </a:rPr>
              <a:pPr>
                <a:defRPr/>
              </a:pPr>
              <a:t>6/21/2022</a:t>
            </a:fld>
            <a:endParaRPr lang="en-US" dirty="0">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E23FDDA0-1087-4C2B-801B-25C5334CCD09}"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6E1461-72EB-44D8-8131-E32A2C5B6107}" type="datetime1">
              <a:rPr lang="en-US" smtClean="0">
                <a:solidFill>
                  <a:prstClr val="black">
                    <a:tint val="75000"/>
                  </a:prstClr>
                </a:solidFill>
              </a:rPr>
              <a:pPr>
                <a:defRPr/>
              </a:pPr>
              <a:t>6/21/2022</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258CF597-3EB7-4283-97A0-AC6E93364DED}"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2778E85-3E96-49E0-9D65-5698623F3636}" type="datetime1">
              <a:rPr lang="en-US" smtClean="0">
                <a:solidFill>
                  <a:prstClr val="black">
                    <a:tint val="75000"/>
                  </a:prstClr>
                </a:solidFill>
              </a:rPr>
              <a:pPr>
                <a:defRPr/>
              </a:pPr>
              <a:t>6/21/2022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EBF3A84-C03B-4D29-BACE-36A685954B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5AD229-CFF2-4384-A0E9-096DF4BDD4CB}" type="datetime1">
              <a:rPr lang="en-US" smtClean="0">
                <a:solidFill>
                  <a:prstClr val="black">
                    <a:tint val="75000"/>
                  </a:prstClr>
                </a:solidFill>
              </a:rPr>
              <a:pPr>
                <a:defRPr/>
              </a:pPr>
              <a:t>6/21/2022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1409C5A-8C3C-4D40-9EF6-4A188584845D}"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8EBB5D9-12DD-46C3-92D8-9D37D8E82FE5}" type="datetime1">
              <a:rPr lang="en-US" smtClean="0">
                <a:solidFill>
                  <a:prstClr val="black">
                    <a:tint val="75000"/>
                  </a:prstClr>
                </a:solidFill>
              </a:rPr>
              <a:pPr>
                <a:defRPr/>
              </a:pPr>
              <a:t>6/21/2022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C298A76-0133-4C4B-8147-9BE7ACCE33E3}"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AF41A6F-7CB4-4E1F-896A-1143D034A694}" type="datetime1">
              <a:rPr lang="en-US" smtClean="0">
                <a:solidFill>
                  <a:prstClr val="black">
                    <a:tint val="75000"/>
                  </a:prstClr>
                </a:solidFill>
              </a:rPr>
              <a:pPr>
                <a:defRPr/>
              </a:pPr>
              <a:t>6/21/2022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20E2863-B188-4EBB-8F7E-E4224D32CA7A}"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body" idx="1"/>
          </p:nvPr>
        </p:nvSpPr>
        <p:spPr/>
        <p:txBody>
          <a:bodyPr lIns="0" tIns="0" rIns="0" bIns="0"/>
          <a:lstStyle/>
          <a:p>
            <a:endParaRPr/>
          </a:p>
        </p:txBody>
      </p:sp>
      <p:sp>
        <p:nvSpPr>
          <p:cNvPr id="4" name="Holder 4"/>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CF4E28D8-310D-4A08-BFF2-4F9D91E91CD6}" type="datetime1">
              <a:rPr lang="en-US" smtClean="0"/>
              <a:t>6/21/2022</a:t>
            </a:fld>
            <a:endParaRPr lang="en-US" dirty="0"/>
          </a:p>
        </p:txBody>
      </p:sp>
      <p:sp>
        <p:nvSpPr>
          <p:cNvPr id="6" name="Holder 6"/>
          <p:cNvSpPr>
            <a:spLocks noGrp="1"/>
          </p:cNvSpPr>
          <p:nvPr>
            <p:ph type="sldNum" sz="quarter" idx="7"/>
          </p:nvPr>
        </p:nvSpPr>
        <p:spPr>
          <a:xfrm>
            <a:off x="8580214"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3230570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noAutofit/>
          </a:bodyPr>
          <a:lstStyle/>
          <a:p>
            <a:endParaRPr/>
          </a:p>
        </p:txBody>
      </p:sp>
      <p:sp>
        <p:nvSpPr>
          <p:cNvPr id="4" name="Holder 4"/>
          <p:cNvSpPr>
            <a:spLocks noGrp="1"/>
          </p:cNvSpPr>
          <p:nvPr>
            <p:ph sz="half" idx="3"/>
          </p:nvPr>
        </p:nvSpPr>
        <p:spPr>
          <a:xfrm>
            <a:off x="6278879" y="1577340"/>
            <a:ext cx="5303520" cy="4526280"/>
          </a:xfrm>
          <a:prstGeom prst="rect">
            <a:avLst/>
          </a:prstGeom>
        </p:spPr>
        <p:txBody>
          <a:bodyPr wrap="square" lIns="0" tIns="0" rIns="0" bIns="0">
            <a:noAutofit/>
          </a:bodyPr>
          <a:lstStyle/>
          <a:p>
            <a:endParaRPr/>
          </a:p>
        </p:txBody>
      </p:sp>
      <p:sp>
        <p:nvSpPr>
          <p:cNvPr id="5" name="Holder 5"/>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D2E502A1-525F-44C2-B371-816E89CCFE89}" type="datetime1">
              <a:rPr lang="en-US" smtClean="0"/>
              <a:t>6/21/2022</a:t>
            </a:fld>
            <a:endParaRPr lang="en-US" dirty="0"/>
          </a:p>
        </p:txBody>
      </p:sp>
      <p:sp>
        <p:nvSpPr>
          <p:cNvPr id="7" name="Holder 7"/>
          <p:cNvSpPr>
            <a:spLocks noGrp="1"/>
          </p:cNvSpPr>
          <p:nvPr>
            <p:ph type="sldNum" sz="quarter" idx="7"/>
          </p:nvPr>
        </p:nvSpPr>
        <p:spPr>
          <a:xfrm>
            <a:off x="8580214"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755989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p>
            <a:endParaRPr/>
          </a:p>
        </p:txBody>
      </p:sp>
      <p:sp>
        <p:nvSpPr>
          <p:cNvPr id="3" name="Holder 3"/>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311C0421-1C10-4346-88FA-D5F249A34F72}" type="datetime1">
              <a:rPr lang="en-US" smtClean="0"/>
              <a:t>6/21/2022</a:t>
            </a:fld>
            <a:endParaRPr lang="en-US" dirty="0"/>
          </a:p>
        </p:txBody>
      </p:sp>
      <p:sp>
        <p:nvSpPr>
          <p:cNvPr id="5" name="Holder 5"/>
          <p:cNvSpPr>
            <a:spLocks noGrp="1"/>
          </p:cNvSpPr>
          <p:nvPr>
            <p:ph type="sldNum" sz="quarter" idx="7"/>
          </p:nvPr>
        </p:nvSpPr>
        <p:spPr>
          <a:xfrm>
            <a:off x="8596543"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3075242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4145281" y="6377940"/>
            <a:ext cx="3901439" cy="342900"/>
          </a:xfrm>
          <a:prstGeom prst="rect">
            <a:avLst/>
          </a:prstGeom>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DE02BF73-B169-4967-AA3E-CCC774F00AB8}" type="datetime1">
              <a:rPr lang="en-US" smtClean="0"/>
              <a:t>6/21/2022</a:t>
            </a:fld>
            <a:endParaRPr lang="en-US" dirty="0"/>
          </a:p>
        </p:txBody>
      </p:sp>
      <p:sp>
        <p:nvSpPr>
          <p:cNvPr id="4" name="Holder 4"/>
          <p:cNvSpPr>
            <a:spLocks noGrp="1"/>
          </p:cNvSpPr>
          <p:nvPr>
            <p:ph type="sldNum" sz="quarter" idx="7"/>
          </p:nvPr>
        </p:nvSpPr>
        <p:spPr>
          <a:xfrm>
            <a:off x="8563885" y="6242050"/>
            <a:ext cx="1073379" cy="271780"/>
          </a:xfrm>
          <a:prstGeom prst="rect">
            <a:avLst/>
          </a:prstGeom>
        </p:spPr>
        <p:txBody>
          <a:bodyPr lIns="0" tIns="0" rIns="0" bIns="0"/>
          <a:lstStyle>
            <a:lvl1pPr>
              <a:defRPr sz="2800"/>
            </a:lvl1pPr>
          </a:lstStyle>
          <a:p>
            <a:pPr marL="102870"/>
            <a:fld id="{81D60167-4931-47E6-BA6A-407CBD079E47}" type="slidenum">
              <a:rPr lang="en-US" spc="-10" smtClean="0">
                <a:solidFill>
                  <a:srgbClr val="878787"/>
                </a:solidFill>
                <a:cs typeface="Calibri"/>
              </a:rPr>
              <a:pPr marL="102870"/>
              <a:t>‹#›</a:t>
            </a:fld>
            <a:endParaRPr lang="en-US" dirty="0">
              <a:cs typeface="Calibri"/>
            </a:endParaRPr>
          </a:p>
        </p:txBody>
      </p:sp>
    </p:spTree>
    <p:extLst>
      <p:ext uri="{BB962C8B-B14F-4D97-AF65-F5344CB8AC3E}">
        <p14:creationId xmlns:p14="http://schemas.microsoft.com/office/powerpoint/2010/main" val="2992163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506E7203-52A1-4C4C-94BD-A6311C1F6CF7}" type="datetime1">
              <a:rPr lang="en-US" smtClean="0">
                <a:solidFill>
                  <a:prstClr val="black">
                    <a:tint val="75000"/>
                  </a:prstClr>
                </a:solidFill>
              </a:rPr>
              <a:pPr>
                <a:defRPr/>
              </a:pPr>
              <a:t>6/21/2022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2FD1460-3D85-489D-9730-4312AA7B237F}"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1152546-FE45-4AC6-A0D7-EA39641BB028}" type="datetime1">
              <a:rPr lang="en-US" smtClean="0">
                <a:solidFill>
                  <a:prstClr val="black">
                    <a:tint val="75000"/>
                  </a:prstClr>
                </a:solidFill>
              </a:rPr>
              <a:pPr>
                <a:defRPr/>
              </a:pPr>
              <a:t>6/21/2022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1565274-DC5C-4E1F-A410-922C137E97DB}"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9D7A6B-20C1-456B-9694-710C2FD43F3B}" type="datetime1">
              <a:rPr lang="en-US" smtClean="0">
                <a:solidFill>
                  <a:prstClr val="black">
                    <a:tint val="75000"/>
                  </a:prstClr>
                </a:solidFill>
              </a:rPr>
              <a:pPr>
                <a:defRPr/>
              </a:pPr>
              <a:t>6/21/2022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6052BFB5-1F44-4D44-929A-1F14D20512B4}"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9CB00B2-84E7-4D60-9B70-43D9D1BB2DD9}" type="datetime1">
              <a:rPr lang="en-US" smtClean="0">
                <a:solidFill>
                  <a:prstClr val="black">
                    <a:tint val="75000"/>
                  </a:prstClr>
                </a:solidFill>
              </a:rPr>
              <a:pPr>
                <a:defRPr/>
              </a:pPr>
              <a:t>6/21/2022</a:t>
            </a:fld>
            <a:endParaRPr lang="en-US" dirty="0">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8B6E564-358C-4196-981C-B47F970FE040}"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jpeg"/><Relationship Id="rId4" Type="http://schemas.openxmlformats.org/officeDocument/2006/relationships/slideLayout" Target="../slideLayouts/slideLayout4.xml"/><Relationship Id="rId9" Type="http://schemas.openxmlformats.org/officeDocument/2006/relationships/image" Target="../media/image3.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5.jpe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image" Target="../media/image8.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7.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7747"/>
            <a:ext cx="12189291" cy="1333500"/>
          </a:xfrm>
          <a:prstGeom prst="rect">
            <a:avLst/>
          </a:prstGeom>
          <a:blipFill>
            <a:blip r:embed="rId7" cstate="print"/>
            <a:stretch>
              <a:fillRect/>
            </a:stretch>
          </a:blipFill>
        </p:spPr>
        <p:txBody>
          <a:bodyPr wrap="square" lIns="0" tIns="0" rIns="0" bIns="0" rtlCol="0">
            <a:noAutofit/>
          </a:bodyPr>
          <a:lstStyle/>
          <a:p>
            <a:endParaRPr sz="1800" dirty="0"/>
          </a:p>
        </p:txBody>
      </p:sp>
      <p:sp>
        <p:nvSpPr>
          <p:cNvPr id="17" name="bk object 17"/>
          <p:cNvSpPr/>
          <p:nvPr/>
        </p:nvSpPr>
        <p:spPr>
          <a:xfrm>
            <a:off x="0" y="4355719"/>
            <a:ext cx="12189291" cy="2502280"/>
          </a:xfrm>
          <a:prstGeom prst="rect">
            <a:avLst/>
          </a:prstGeom>
          <a:blipFill>
            <a:blip r:embed="rId8" cstate="print"/>
            <a:stretch>
              <a:fillRect/>
            </a:stretch>
          </a:blipFill>
        </p:spPr>
        <p:txBody>
          <a:bodyPr wrap="square" lIns="0" tIns="0" rIns="0" bIns="0" rtlCol="0">
            <a:noAutofit/>
          </a:bodyPr>
          <a:lstStyle/>
          <a:p>
            <a:endParaRPr sz="1800" dirty="0"/>
          </a:p>
        </p:txBody>
      </p:sp>
      <p:sp>
        <p:nvSpPr>
          <p:cNvPr id="18" name="bk object 18"/>
          <p:cNvSpPr/>
          <p:nvPr/>
        </p:nvSpPr>
        <p:spPr>
          <a:xfrm>
            <a:off x="9738697" y="5923915"/>
            <a:ext cx="1036320" cy="775716"/>
          </a:xfrm>
          <a:custGeom>
            <a:avLst/>
            <a:gdLst/>
            <a:ahLst/>
            <a:cxnLst/>
            <a:rect l="l" t="t" r="r" b="b"/>
            <a:pathLst>
              <a:path w="777240" h="775716">
                <a:moveTo>
                  <a:pt x="388620" y="0"/>
                </a:moveTo>
                <a:lnTo>
                  <a:pt x="325521" y="5077"/>
                </a:lnTo>
                <a:lnTo>
                  <a:pt x="265688" y="19775"/>
                </a:lnTo>
                <a:lnTo>
                  <a:pt x="209914" y="43287"/>
                </a:lnTo>
                <a:lnTo>
                  <a:pt x="158995" y="74810"/>
                </a:lnTo>
                <a:lnTo>
                  <a:pt x="113728" y="113538"/>
                </a:lnTo>
                <a:lnTo>
                  <a:pt x="74907" y="158666"/>
                </a:lnTo>
                <a:lnTo>
                  <a:pt x="43328" y="209391"/>
                </a:lnTo>
                <a:lnTo>
                  <a:pt x="19787" y="264907"/>
                </a:lnTo>
                <a:lnTo>
                  <a:pt x="5079" y="324410"/>
                </a:lnTo>
                <a:lnTo>
                  <a:pt x="0" y="387096"/>
                </a:lnTo>
                <a:lnTo>
                  <a:pt x="1286" y="419003"/>
                </a:lnTo>
                <a:lnTo>
                  <a:pt x="11279" y="480568"/>
                </a:lnTo>
                <a:lnTo>
                  <a:pt x="30503" y="538472"/>
                </a:lnTo>
                <a:lnTo>
                  <a:pt x="58163" y="591917"/>
                </a:lnTo>
                <a:lnTo>
                  <a:pt x="93462" y="640109"/>
                </a:lnTo>
                <a:lnTo>
                  <a:pt x="135606" y="682253"/>
                </a:lnTo>
                <a:lnTo>
                  <a:pt x="183798" y="717552"/>
                </a:lnTo>
                <a:lnTo>
                  <a:pt x="237243" y="745212"/>
                </a:lnTo>
                <a:lnTo>
                  <a:pt x="295147" y="764436"/>
                </a:lnTo>
                <a:lnTo>
                  <a:pt x="356712" y="774429"/>
                </a:lnTo>
                <a:lnTo>
                  <a:pt x="388620" y="775716"/>
                </a:lnTo>
                <a:lnTo>
                  <a:pt x="420527" y="774429"/>
                </a:lnTo>
                <a:lnTo>
                  <a:pt x="482092" y="764436"/>
                </a:lnTo>
                <a:lnTo>
                  <a:pt x="539996" y="745212"/>
                </a:lnTo>
                <a:lnTo>
                  <a:pt x="593441" y="717552"/>
                </a:lnTo>
                <a:lnTo>
                  <a:pt x="641633" y="682253"/>
                </a:lnTo>
                <a:lnTo>
                  <a:pt x="683777" y="640109"/>
                </a:lnTo>
                <a:lnTo>
                  <a:pt x="719076" y="591917"/>
                </a:lnTo>
                <a:lnTo>
                  <a:pt x="746736" y="538472"/>
                </a:lnTo>
                <a:lnTo>
                  <a:pt x="765960" y="480568"/>
                </a:lnTo>
                <a:lnTo>
                  <a:pt x="775953" y="419003"/>
                </a:lnTo>
                <a:lnTo>
                  <a:pt x="777240" y="387096"/>
                </a:lnTo>
                <a:lnTo>
                  <a:pt x="775953" y="355405"/>
                </a:lnTo>
                <a:lnTo>
                  <a:pt x="765960" y="294211"/>
                </a:lnTo>
                <a:lnTo>
                  <a:pt x="746736" y="236601"/>
                </a:lnTo>
                <a:lnTo>
                  <a:pt x="719076" y="183379"/>
                </a:lnTo>
                <a:lnTo>
                  <a:pt x="683777" y="135352"/>
                </a:lnTo>
                <a:lnTo>
                  <a:pt x="641633" y="93323"/>
                </a:lnTo>
                <a:lnTo>
                  <a:pt x="593441" y="58097"/>
                </a:lnTo>
                <a:lnTo>
                  <a:pt x="539996" y="30480"/>
                </a:lnTo>
                <a:lnTo>
                  <a:pt x="482092" y="11274"/>
                </a:lnTo>
                <a:lnTo>
                  <a:pt x="420527" y="1286"/>
                </a:lnTo>
                <a:lnTo>
                  <a:pt x="388620" y="0"/>
                </a:lnTo>
                <a:close/>
              </a:path>
            </a:pathLst>
          </a:custGeom>
          <a:solidFill>
            <a:srgbClr val="FFFFFF"/>
          </a:solidFill>
        </p:spPr>
        <p:txBody>
          <a:bodyPr wrap="square" lIns="0" tIns="0" rIns="0" bIns="0" rtlCol="0">
            <a:noAutofit/>
          </a:bodyPr>
          <a:lstStyle/>
          <a:p>
            <a:endParaRPr sz="1800" dirty="0"/>
          </a:p>
        </p:txBody>
      </p:sp>
      <p:sp>
        <p:nvSpPr>
          <p:cNvPr id="19" name="bk object 19"/>
          <p:cNvSpPr/>
          <p:nvPr/>
        </p:nvSpPr>
        <p:spPr>
          <a:xfrm>
            <a:off x="9881953" y="5930842"/>
            <a:ext cx="844296" cy="761861"/>
          </a:xfrm>
          <a:prstGeom prst="rect">
            <a:avLst/>
          </a:prstGeom>
          <a:blipFill>
            <a:blip r:embed="rId9" cstate="print"/>
            <a:stretch>
              <a:fillRect/>
            </a:stretch>
          </a:blipFill>
        </p:spPr>
        <p:txBody>
          <a:bodyPr wrap="square" lIns="0" tIns="0" rIns="0" bIns="0" rtlCol="0">
            <a:noAutofit/>
          </a:bodyPr>
          <a:lstStyle/>
          <a:p>
            <a:endParaRPr sz="1800" dirty="0"/>
          </a:p>
        </p:txBody>
      </p:sp>
      <p:sp>
        <p:nvSpPr>
          <p:cNvPr id="20" name="bk object 20"/>
          <p:cNvSpPr/>
          <p:nvPr/>
        </p:nvSpPr>
        <p:spPr>
          <a:xfrm>
            <a:off x="10939610" y="6155564"/>
            <a:ext cx="853269" cy="513461"/>
          </a:xfrm>
          <a:custGeom>
            <a:avLst/>
            <a:gdLst/>
            <a:ahLst/>
            <a:cxnLst/>
            <a:rect l="l" t="t" r="r" b="b"/>
            <a:pathLst>
              <a:path w="639952" h="513460">
                <a:moveTo>
                  <a:pt x="0" y="0"/>
                </a:moveTo>
                <a:lnTo>
                  <a:pt x="639952" y="0"/>
                </a:lnTo>
                <a:lnTo>
                  <a:pt x="639952" y="513461"/>
                </a:lnTo>
                <a:lnTo>
                  <a:pt x="0" y="513461"/>
                </a:lnTo>
                <a:lnTo>
                  <a:pt x="0" y="0"/>
                </a:lnTo>
                <a:close/>
              </a:path>
            </a:pathLst>
          </a:custGeom>
          <a:solidFill>
            <a:srgbClr val="FFFFFF"/>
          </a:solidFill>
        </p:spPr>
        <p:txBody>
          <a:bodyPr wrap="square" lIns="0" tIns="0" rIns="0" bIns="0" rtlCol="0">
            <a:noAutofit/>
          </a:bodyPr>
          <a:lstStyle/>
          <a:p>
            <a:endParaRPr sz="1800" dirty="0"/>
          </a:p>
        </p:txBody>
      </p:sp>
      <p:sp>
        <p:nvSpPr>
          <p:cNvPr id="21" name="bk object 21"/>
          <p:cNvSpPr/>
          <p:nvPr/>
        </p:nvSpPr>
        <p:spPr>
          <a:xfrm>
            <a:off x="10939609" y="5923916"/>
            <a:ext cx="853440" cy="231647"/>
          </a:xfrm>
          <a:custGeom>
            <a:avLst/>
            <a:gdLst/>
            <a:ahLst/>
            <a:cxnLst/>
            <a:rect l="l" t="t" r="r" b="b"/>
            <a:pathLst>
              <a:path w="640080" h="231648">
                <a:moveTo>
                  <a:pt x="320040" y="0"/>
                </a:moveTo>
                <a:lnTo>
                  <a:pt x="0" y="231648"/>
                </a:lnTo>
                <a:lnTo>
                  <a:pt x="640080" y="231648"/>
                </a:lnTo>
                <a:lnTo>
                  <a:pt x="320040" y="0"/>
                </a:lnTo>
                <a:close/>
              </a:path>
            </a:pathLst>
          </a:custGeom>
          <a:solidFill>
            <a:srgbClr val="FFFFFF"/>
          </a:solidFill>
        </p:spPr>
        <p:txBody>
          <a:bodyPr wrap="square" lIns="0" tIns="0" rIns="0" bIns="0" rtlCol="0">
            <a:noAutofit/>
          </a:bodyPr>
          <a:lstStyle/>
          <a:p>
            <a:endParaRPr sz="1800" dirty="0"/>
          </a:p>
        </p:txBody>
      </p:sp>
      <p:sp>
        <p:nvSpPr>
          <p:cNvPr id="22" name="bk object 22"/>
          <p:cNvSpPr/>
          <p:nvPr/>
        </p:nvSpPr>
        <p:spPr>
          <a:xfrm>
            <a:off x="11002603" y="5923915"/>
            <a:ext cx="577086" cy="697992"/>
          </a:xfrm>
          <a:prstGeom prst="rect">
            <a:avLst/>
          </a:prstGeom>
          <a:blipFill>
            <a:blip r:embed="rId10" cstate="print"/>
            <a:stretch>
              <a:fillRect/>
            </a:stretch>
          </a:blipFill>
        </p:spPr>
        <p:txBody>
          <a:bodyPr wrap="square" lIns="0" tIns="0" rIns="0" bIns="0" rtlCol="0">
            <a:noAutofit/>
          </a:bodyPr>
          <a:lstStyle/>
          <a:p>
            <a:endParaRPr sz="1800" dirty="0"/>
          </a:p>
        </p:txBody>
      </p:sp>
      <p:sp>
        <p:nvSpPr>
          <p:cNvPr id="2" name="Holder 2"/>
          <p:cNvSpPr>
            <a:spLocks noGrp="1"/>
          </p:cNvSpPr>
          <p:nvPr>
            <p:ph type="title"/>
          </p:nvPr>
        </p:nvSpPr>
        <p:spPr>
          <a:xfrm>
            <a:off x="612308" y="515621"/>
            <a:ext cx="10967381" cy="711295"/>
          </a:xfrm>
          <a:prstGeom prst="rect">
            <a:avLst/>
          </a:prstGeom>
        </p:spPr>
        <p:txBody>
          <a:bodyPr wrap="square" lIns="0" tIns="0" rIns="0" bIns="0">
            <a:noAutofit/>
          </a:bodyPr>
          <a:lstStyle/>
          <a:p>
            <a:endParaRPr/>
          </a:p>
        </p:txBody>
      </p:sp>
      <p:sp>
        <p:nvSpPr>
          <p:cNvPr id="3" name="Holder 3"/>
          <p:cNvSpPr>
            <a:spLocks noGrp="1"/>
          </p:cNvSpPr>
          <p:nvPr>
            <p:ph type="body" idx="1"/>
          </p:nvPr>
        </p:nvSpPr>
        <p:spPr>
          <a:xfrm>
            <a:off x="817617" y="1630172"/>
            <a:ext cx="10556763" cy="2163953"/>
          </a:xfrm>
          <a:prstGeom prst="rect">
            <a:avLst/>
          </a:prstGeom>
        </p:spPr>
        <p:txBody>
          <a:bodyPr wrap="square" lIns="0" tIns="0" rIns="0" bIns="0">
            <a:noAutofit/>
          </a:body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noAutofit/>
          </a:bodyPr>
          <a:lstStyle>
            <a:lvl1pPr algn="l">
              <a:defRPr>
                <a:solidFill>
                  <a:schemeClr val="tx1">
                    <a:tint val="75000"/>
                  </a:schemeClr>
                </a:solidFill>
              </a:defRPr>
            </a:lvl1pPr>
          </a:lstStyle>
          <a:p>
            <a:fld id="{087AE530-485A-478E-B7C2-D4D9BE2ED4BB}" type="datetime1">
              <a:rPr lang="en-US" smtClean="0"/>
              <a:t>6/21/2022</a:t>
            </a:fld>
            <a:endParaRPr lang="en-US" dirty="0"/>
          </a:p>
        </p:txBody>
      </p:sp>
      <p:sp>
        <p:nvSpPr>
          <p:cNvPr id="7" name="Slide Number Placeholder 6"/>
          <p:cNvSpPr>
            <a:spLocks noGrp="1"/>
          </p:cNvSpPr>
          <p:nvPr>
            <p:ph type="sldNum" sz="quarter" idx="4"/>
          </p:nvPr>
        </p:nvSpPr>
        <p:spPr>
          <a:xfrm>
            <a:off x="6945713" y="6155563"/>
            <a:ext cx="27432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1CA876E7-9E75-3747-8577-BFFD1A377028}" type="slidenum">
              <a:rPr lang="en-US" smtClean="0"/>
              <a:pPr/>
              <a:t>‹#›</a:t>
            </a:fld>
            <a:endParaRPr lang="en-US" dirty="0"/>
          </a:p>
        </p:txBody>
      </p:sp>
    </p:spTree>
    <p:extLst>
      <p:ext uri="{BB962C8B-B14F-4D97-AF65-F5344CB8AC3E}">
        <p14:creationId xmlns:p14="http://schemas.microsoft.com/office/powerpoint/2010/main" val="27075045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ftr="0" dt="0"/>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5602" name="Picture 4" descr="slide-top.jpg"/>
          <p:cNvPicPr>
            <a:picLocks noChangeAspect="1"/>
          </p:cNvPicPr>
          <p:nvPr userDrawn="1"/>
        </p:nvPicPr>
        <p:blipFill>
          <a:blip r:embed="rId13" cstate="print"/>
          <a:srcRect/>
          <a:stretch>
            <a:fillRect/>
          </a:stretch>
        </p:blipFill>
        <p:spPr bwMode="auto">
          <a:xfrm>
            <a:off x="0" y="0"/>
            <a:ext cx="12192000" cy="1333500"/>
          </a:xfrm>
          <a:prstGeom prst="rect">
            <a:avLst/>
          </a:prstGeom>
          <a:noFill/>
          <a:ln w="9525">
            <a:noFill/>
            <a:miter lim="800000"/>
            <a:headEnd/>
            <a:tailEnd/>
          </a:ln>
        </p:spPr>
      </p:pic>
      <p:sp>
        <p:nvSpPr>
          <p:cNvPr id="25603" name="Title Placeholder 1"/>
          <p:cNvSpPr>
            <a:spLocks noGrp="1"/>
          </p:cNvSpPr>
          <p:nvPr>
            <p:ph type="title"/>
          </p:nvPr>
        </p:nvSpPr>
        <p:spPr bwMode="auto">
          <a:xfrm>
            <a:off x="988484" y="630239"/>
            <a:ext cx="9582149" cy="6302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DF0193E-2847-43D7-AE87-79B26569B38E}" type="datetime1">
              <a:rPr lang="en-US" smtClean="0">
                <a:solidFill>
                  <a:prstClr val="black">
                    <a:tint val="75000"/>
                  </a:prstClr>
                </a:solidFill>
              </a:rPr>
              <a:pPr>
                <a:defRPr/>
              </a:pPr>
              <a:t>6/21/2022</a:t>
            </a:fld>
            <a:endParaRPr lang="en-US" dirty="0">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157EFFA-B096-41E2-9B4D-8BD3D7173750}" type="slidenum">
              <a:rPr lang="en-US">
                <a:solidFill>
                  <a:prstClr val="black">
                    <a:tint val="75000"/>
                  </a:prstClr>
                </a:solidFill>
              </a:rPr>
              <a:pPr>
                <a:defRPr/>
              </a:pPr>
              <a:t>‹#›</a:t>
            </a:fld>
            <a:endParaRPr lang="en-US" dirty="0">
              <a:solidFill>
                <a:prstClr val="black">
                  <a:tint val="75000"/>
                </a:prstClr>
              </a:solidFill>
            </a:endParaRPr>
          </a:p>
        </p:txBody>
      </p:sp>
      <p:pic>
        <p:nvPicPr>
          <p:cNvPr id="25607" name="Picture 7" descr="Slide bottom bldgs"/>
          <p:cNvPicPr>
            <a:picLocks noChangeAspect="1" noChangeArrowheads="1"/>
          </p:cNvPicPr>
          <p:nvPr userDrawn="1"/>
        </p:nvPicPr>
        <p:blipFill>
          <a:blip r:embed="rId14" cstate="print"/>
          <a:srcRect/>
          <a:stretch>
            <a:fillRect/>
          </a:stretch>
        </p:blipFill>
        <p:spPr bwMode="auto">
          <a:xfrm>
            <a:off x="0" y="4346576"/>
            <a:ext cx="12192000" cy="2511425"/>
          </a:xfrm>
          <a:prstGeom prst="rect">
            <a:avLst/>
          </a:prstGeom>
          <a:noFill/>
          <a:ln w="9525">
            <a:noFill/>
            <a:miter lim="800000"/>
            <a:headEnd/>
            <a:tailEnd/>
          </a:ln>
        </p:spPr>
      </p:pic>
      <p:grpSp>
        <p:nvGrpSpPr>
          <p:cNvPr id="25608" name="Group 13"/>
          <p:cNvGrpSpPr>
            <a:grpSpLocks/>
          </p:cNvGrpSpPr>
          <p:nvPr userDrawn="1"/>
        </p:nvGrpSpPr>
        <p:grpSpPr bwMode="auto">
          <a:xfrm>
            <a:off x="9740900" y="5915025"/>
            <a:ext cx="1035051" cy="776288"/>
            <a:chOff x="4626" y="3741"/>
            <a:chExt cx="489" cy="489"/>
          </a:xfrm>
        </p:grpSpPr>
        <p:sp>
          <p:nvSpPr>
            <p:cNvPr id="13" name="Oval 10"/>
            <p:cNvSpPr>
              <a:spLocks noChangeAspect="1" noChangeArrowheads="1"/>
            </p:cNvSpPr>
            <p:nvPr/>
          </p:nvSpPr>
          <p:spPr bwMode="auto">
            <a:xfrm>
              <a:off x="4626" y="3741"/>
              <a:ext cx="489" cy="489"/>
            </a:xfrm>
            <a:prstGeom prst="ellipse">
              <a:avLst/>
            </a:prstGeom>
            <a:solidFill>
              <a:schemeClr val="bg1"/>
            </a:solidFill>
            <a:ln w="9525">
              <a:noFill/>
              <a:round/>
              <a:headEnd/>
              <a:tailEnd/>
            </a:ln>
            <a:effectLst/>
          </p:spPr>
          <p:txBody>
            <a:bodyPr wrap="none" anchor="ctr"/>
            <a:lstStyle/>
            <a:p>
              <a:pPr>
                <a:defRPr/>
              </a:pPr>
              <a:endParaRPr lang="en-US" sz="1800" dirty="0">
                <a:solidFill>
                  <a:prstClr val="black"/>
                </a:solidFill>
              </a:endParaRPr>
            </a:p>
          </p:txBody>
        </p:sp>
        <p:pic>
          <p:nvPicPr>
            <p:cNvPr id="25616" name="Picture 12" descr="HHS logo for PPT"/>
            <p:cNvPicPr>
              <a:picLocks noChangeAspect="1" noChangeArrowheads="1"/>
            </p:cNvPicPr>
            <p:nvPr/>
          </p:nvPicPr>
          <p:blipFill>
            <a:blip r:embed="rId15" cstate="print"/>
            <a:srcRect/>
            <a:stretch>
              <a:fillRect/>
            </a:stretch>
          </p:blipFill>
          <p:spPr bwMode="auto">
            <a:xfrm>
              <a:off x="4646" y="3767"/>
              <a:ext cx="449" cy="436"/>
            </a:xfrm>
            <a:prstGeom prst="rect">
              <a:avLst/>
            </a:prstGeom>
            <a:noFill/>
            <a:ln w="9525">
              <a:noFill/>
              <a:miter lim="800000"/>
              <a:headEnd/>
              <a:tailEnd/>
            </a:ln>
          </p:spPr>
        </p:pic>
      </p:grpSp>
      <p:grpSp>
        <p:nvGrpSpPr>
          <p:cNvPr id="25609" name="Group 18"/>
          <p:cNvGrpSpPr>
            <a:grpSpLocks/>
          </p:cNvGrpSpPr>
          <p:nvPr userDrawn="1"/>
        </p:nvGrpSpPr>
        <p:grpSpPr bwMode="auto">
          <a:xfrm>
            <a:off x="10941051" y="5915026"/>
            <a:ext cx="853016" cy="746125"/>
            <a:chOff x="5169" y="3726"/>
            <a:chExt cx="403" cy="470"/>
          </a:xfrm>
        </p:grpSpPr>
        <p:grpSp>
          <p:nvGrpSpPr>
            <p:cNvPr id="25611" name="Group 17"/>
            <p:cNvGrpSpPr>
              <a:grpSpLocks/>
            </p:cNvGrpSpPr>
            <p:nvPr/>
          </p:nvGrpSpPr>
          <p:grpSpPr bwMode="auto">
            <a:xfrm>
              <a:off x="5169" y="3726"/>
              <a:ext cx="403" cy="470"/>
              <a:chOff x="5169" y="3726"/>
              <a:chExt cx="403" cy="470"/>
            </a:xfrm>
          </p:grpSpPr>
          <p:sp>
            <p:nvSpPr>
              <p:cNvPr id="18" name="Rectangle 14"/>
              <p:cNvSpPr>
                <a:spLocks noChangeArrowheads="1"/>
              </p:cNvSpPr>
              <p:nvPr/>
            </p:nvSpPr>
            <p:spPr bwMode="auto">
              <a:xfrm>
                <a:off x="5169" y="3872"/>
                <a:ext cx="403" cy="324"/>
              </a:xfrm>
              <a:prstGeom prst="rect">
                <a:avLst/>
              </a:prstGeom>
              <a:solidFill>
                <a:schemeClr val="bg1"/>
              </a:solidFill>
              <a:ln w="9525">
                <a:noFill/>
                <a:miter lim="800000"/>
                <a:headEnd/>
                <a:tailEnd/>
              </a:ln>
              <a:effectLst/>
            </p:spPr>
            <p:txBody>
              <a:bodyPr wrap="none" anchor="ctr"/>
              <a:lstStyle/>
              <a:p>
                <a:pPr>
                  <a:defRPr/>
                </a:pPr>
                <a:endParaRPr lang="en-US" sz="1800" dirty="0">
                  <a:solidFill>
                    <a:prstClr val="black"/>
                  </a:solidFill>
                </a:endParaRPr>
              </a:p>
            </p:txBody>
          </p:sp>
          <p:sp>
            <p:nvSpPr>
              <p:cNvPr id="19" name="AutoShape 16"/>
              <p:cNvSpPr>
                <a:spLocks noChangeArrowheads="1"/>
              </p:cNvSpPr>
              <p:nvPr/>
            </p:nvSpPr>
            <p:spPr bwMode="auto">
              <a:xfrm>
                <a:off x="5169" y="3726"/>
                <a:ext cx="403" cy="146"/>
              </a:xfrm>
              <a:prstGeom prst="triangle">
                <a:avLst>
                  <a:gd name="adj" fmla="val 50000"/>
                </a:avLst>
              </a:prstGeom>
              <a:solidFill>
                <a:schemeClr val="bg1"/>
              </a:solidFill>
              <a:ln w="9525">
                <a:noFill/>
                <a:miter lim="800000"/>
                <a:headEnd/>
                <a:tailEnd/>
              </a:ln>
              <a:effectLst/>
            </p:spPr>
            <p:txBody>
              <a:bodyPr wrap="none" anchor="ctr"/>
              <a:lstStyle/>
              <a:p>
                <a:pPr>
                  <a:defRPr/>
                </a:pPr>
                <a:endParaRPr lang="en-US" sz="1800" dirty="0">
                  <a:solidFill>
                    <a:prstClr val="black"/>
                  </a:solidFill>
                </a:endParaRPr>
              </a:p>
            </p:txBody>
          </p:sp>
        </p:grpSp>
        <p:pic>
          <p:nvPicPr>
            <p:cNvPr id="25612" name="Picture 15" descr="NSP logo for PPT"/>
            <p:cNvPicPr>
              <a:picLocks noChangeAspect="1" noChangeArrowheads="1"/>
            </p:cNvPicPr>
            <p:nvPr/>
          </p:nvPicPr>
          <p:blipFill>
            <a:blip r:embed="rId16" cstate="print"/>
            <a:srcRect/>
            <a:stretch>
              <a:fillRect/>
            </a:stretch>
          </p:blipFill>
          <p:spPr bwMode="auto">
            <a:xfrm>
              <a:off x="5203" y="3767"/>
              <a:ext cx="334" cy="396"/>
            </a:xfrm>
            <a:prstGeom prst="rect">
              <a:avLst/>
            </a:prstGeom>
            <a:noFill/>
            <a:ln w="9525">
              <a:noFill/>
              <a:miter lim="800000"/>
              <a:headEnd/>
              <a:tailEnd/>
            </a:ln>
          </p:spPr>
        </p:pic>
      </p:grpSp>
      <p:sp>
        <p:nvSpPr>
          <p:cNvPr id="25610" name="Text Placeholder 2"/>
          <p:cNvSpPr>
            <a:spLocks noGrp="1"/>
          </p:cNvSpPr>
          <p:nvPr>
            <p:ph type="body" idx="1"/>
          </p:nvPr>
        </p:nvSpPr>
        <p:spPr bwMode="auto">
          <a:xfrm>
            <a:off x="988484" y="1804988"/>
            <a:ext cx="9582149" cy="3224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99581884"/>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hdr="0" ftr="0" dt="0"/>
  <p:txStyles>
    <p:titleStyle>
      <a:lvl1pPr algn="l" rtl="0" eaLnBrk="0" fontAlgn="base" hangingPunct="0">
        <a:spcBef>
          <a:spcPct val="0"/>
        </a:spcBef>
        <a:spcAft>
          <a:spcPct val="0"/>
        </a:spcAft>
        <a:defRPr sz="4400" kern="12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Calibri" pitchFamily="34" charset="0"/>
        </a:defRPr>
      </a:lvl2pPr>
      <a:lvl3pPr algn="l" rtl="0" eaLnBrk="0" fontAlgn="base" hangingPunct="0">
        <a:spcBef>
          <a:spcPct val="0"/>
        </a:spcBef>
        <a:spcAft>
          <a:spcPct val="0"/>
        </a:spcAft>
        <a:defRPr sz="4400">
          <a:solidFill>
            <a:schemeClr val="bg1"/>
          </a:solidFill>
          <a:latin typeface="Calibri" pitchFamily="34" charset="0"/>
        </a:defRPr>
      </a:lvl3pPr>
      <a:lvl4pPr algn="l" rtl="0" eaLnBrk="0" fontAlgn="base" hangingPunct="0">
        <a:spcBef>
          <a:spcPct val="0"/>
        </a:spcBef>
        <a:spcAft>
          <a:spcPct val="0"/>
        </a:spcAft>
        <a:defRPr sz="4400">
          <a:solidFill>
            <a:schemeClr val="bg1"/>
          </a:solidFill>
          <a:latin typeface="Calibri" pitchFamily="34" charset="0"/>
        </a:defRPr>
      </a:lvl4pPr>
      <a:lvl5pPr algn="l" rtl="0" eaLnBrk="0" fontAlgn="base" hangingPunct="0">
        <a:spcBef>
          <a:spcPct val="0"/>
        </a:spcBef>
        <a:spcAft>
          <a:spcPct val="0"/>
        </a:spcAft>
        <a:defRPr sz="4400">
          <a:solidFill>
            <a:schemeClr val="bg1"/>
          </a:solidFill>
          <a:latin typeface="Calibri" pitchFamily="34" charset="0"/>
        </a:defRPr>
      </a:lvl5pPr>
      <a:lvl6pPr marL="457200" algn="l" rtl="0" fontAlgn="base">
        <a:spcBef>
          <a:spcPct val="0"/>
        </a:spcBef>
        <a:spcAft>
          <a:spcPct val="0"/>
        </a:spcAft>
        <a:defRPr sz="4400">
          <a:solidFill>
            <a:schemeClr val="bg1"/>
          </a:solidFill>
          <a:latin typeface="Calibri" pitchFamily="34" charset="0"/>
        </a:defRPr>
      </a:lvl6pPr>
      <a:lvl7pPr marL="914400" algn="l" rtl="0" fontAlgn="base">
        <a:spcBef>
          <a:spcPct val="0"/>
        </a:spcBef>
        <a:spcAft>
          <a:spcPct val="0"/>
        </a:spcAft>
        <a:defRPr sz="4400">
          <a:solidFill>
            <a:schemeClr val="bg1"/>
          </a:solidFill>
          <a:latin typeface="Calibri" pitchFamily="34" charset="0"/>
        </a:defRPr>
      </a:lvl7pPr>
      <a:lvl8pPr marL="1371600" algn="l" rtl="0" fontAlgn="base">
        <a:spcBef>
          <a:spcPct val="0"/>
        </a:spcBef>
        <a:spcAft>
          <a:spcPct val="0"/>
        </a:spcAft>
        <a:defRPr sz="4400">
          <a:solidFill>
            <a:schemeClr val="bg1"/>
          </a:solidFill>
          <a:latin typeface="Calibri" pitchFamily="34" charset="0"/>
        </a:defRPr>
      </a:lvl8pPr>
      <a:lvl9pPr marL="1828800" algn="l"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defRPr sz="2400" kern="1200">
          <a:solidFill>
            <a:srgbClr val="595959"/>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rgbClr val="254061"/>
          </a:solidFill>
          <a:latin typeface="+mn-lt"/>
          <a:ea typeface="+mn-ea"/>
          <a:cs typeface="+mn-cs"/>
        </a:defRPr>
      </a:lvl2pPr>
      <a:lvl3pPr marL="1143000" indent="-228600" algn="l" rtl="0" eaLnBrk="0" fontAlgn="base" hangingPunct="0">
        <a:spcBef>
          <a:spcPct val="20000"/>
        </a:spcBef>
        <a:spcAft>
          <a:spcPct val="0"/>
        </a:spcAft>
        <a:buFont typeface="Calibri" pitchFamily="34" charset="0"/>
        <a:buChar char="–"/>
        <a:defRPr sz="2400" kern="1200">
          <a:solidFill>
            <a:srgbClr val="254061"/>
          </a:solidFill>
          <a:latin typeface="+mn-lt"/>
          <a:ea typeface="+mn-ea"/>
          <a:cs typeface="+mn-cs"/>
        </a:defRPr>
      </a:lvl3pPr>
      <a:lvl4pPr marL="1600200" indent="-228600" algn="l" rtl="0" eaLnBrk="0" fontAlgn="base" hangingPunct="0">
        <a:spcBef>
          <a:spcPct val="20000"/>
        </a:spcBef>
        <a:spcAft>
          <a:spcPct val="0"/>
        </a:spcAft>
        <a:buFont typeface="Wingdings" pitchFamily="2" charset="2"/>
        <a:buChar char="§"/>
        <a:defRPr sz="2000" kern="1200">
          <a:solidFill>
            <a:srgbClr val="25406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rgbClr val="25406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hud.gov/subscribe/signup?listname=SNAPS%20Competitions&amp;list=SNAPS-COMPETITIONS-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www.hudexchange.info/mailinglist/subscribe/" TargetMode="External"/><Relationship Id="rId4" Type="http://schemas.openxmlformats.org/officeDocument/2006/relationships/hyperlink" Target="https://www.hud.gov/subscribe/signup?listname=SNAPS%20Program%20Information&amp;list=SNAPS-PROGRAM-INFORMATION-L"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hud.gov/program_offices/administration/hudclips/notices/cpd" TargetMode="External"/><Relationship Id="rId2" Type="http://schemas.openxmlformats.org/officeDocument/2006/relationships/hyperlink" Target="https://www.hud.gov/sites/dfiles/OCHCO/documents/2022-02cpdn.pdf" TargetMode="External"/><Relationship Id="rId1" Type="http://schemas.openxmlformats.org/officeDocument/2006/relationships/slideLayout" Target="../slideLayouts/slideLayout2.xml"/><Relationship Id="rId4" Type="http://schemas.openxmlformats.org/officeDocument/2006/relationships/hyperlink" Target="https://www.hud.gov/program_offices/comm_planning/coc/competition"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hudexchange.info/resource/5787/coc-analysis-tool-race-and-ethnic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hud.gov/sites/dfiles/OCHCO/documents/2022-09cpdn.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914400" y="2125981"/>
            <a:ext cx="10363200" cy="1797949"/>
          </a:xfrm>
        </p:spPr>
        <p:txBody>
          <a:bodyPr/>
          <a:lstStyle/>
          <a:p>
            <a:r>
              <a:rPr lang="en-US" sz="4000" b="1" dirty="0">
                <a:latin typeface="Calibri" panose="020F0502020204030204" pitchFamily="34" charset="0"/>
                <a:cs typeface="Calibri" panose="020F0502020204030204" pitchFamily="34" charset="0"/>
              </a:rPr>
              <a:t>HUDs Office of Special Needs Assistance Programs (SNAPS) Updates</a:t>
            </a:r>
            <a:br>
              <a:rPr lang="en-US" sz="3600" dirty="0">
                <a:latin typeface="Baskerville Old Face" panose="02020602080505020303" pitchFamily="18" charset="0"/>
              </a:rPr>
            </a:br>
            <a:endParaRPr lang="en-US" sz="3600" dirty="0">
              <a:latin typeface="Baskerville Old Face" panose="02020602080505020303" pitchFamily="18" charset="0"/>
            </a:endParaRPr>
          </a:p>
        </p:txBody>
      </p:sp>
      <p:sp>
        <p:nvSpPr>
          <p:cNvPr id="6" name="Subtitle 5"/>
          <p:cNvSpPr>
            <a:spLocks noGrp="1"/>
          </p:cNvSpPr>
          <p:nvPr>
            <p:ph type="subTitle" idx="4"/>
          </p:nvPr>
        </p:nvSpPr>
        <p:spPr>
          <a:xfrm>
            <a:off x="1828800" y="3808207"/>
            <a:ext cx="8534399" cy="1714500"/>
          </a:xfrm>
        </p:spPr>
        <p:txBody>
          <a:bodyPr/>
          <a:lstStyle/>
          <a:p>
            <a:endParaRPr lang="en-US" sz="1800" dirty="0"/>
          </a:p>
          <a:p>
            <a:r>
              <a:rPr lang="en-US" sz="2400" dirty="0">
                <a:latin typeface="Calibri" panose="020F0502020204030204" pitchFamily="34" charset="0"/>
                <a:cs typeface="Calibri" panose="020F0502020204030204" pitchFamily="34" charset="0"/>
              </a:rPr>
              <a:t>Karen DeBlasio, Division Director, Office of Special Needs Assistance Programs (SNAPS) </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June 22, 2022</a:t>
            </a:r>
          </a:p>
        </p:txBody>
      </p:sp>
    </p:spTree>
    <p:extLst>
      <p:ext uri="{BB962C8B-B14F-4D97-AF65-F5344CB8AC3E}">
        <p14:creationId xmlns:p14="http://schemas.microsoft.com/office/powerpoint/2010/main" val="2716990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E08CD-762B-4B0A-93F9-B11864352ADA}"/>
              </a:ext>
            </a:extLst>
          </p:cNvPr>
          <p:cNvSpPr>
            <a:spLocks noGrp="1"/>
          </p:cNvSpPr>
          <p:nvPr>
            <p:ph type="title"/>
          </p:nvPr>
        </p:nvSpPr>
        <p:spPr/>
        <p:txBody>
          <a:bodyPr/>
          <a:lstStyle/>
          <a:p>
            <a:r>
              <a:rPr lang="en-US" sz="3600" b="1" dirty="0">
                <a:latin typeface="Baskerville Old Face" panose="02020602080505020303" pitchFamily="18" charset="0"/>
              </a:rPr>
              <a:t>Youth Homelessness Demonstration Projects (YHDP)</a:t>
            </a:r>
          </a:p>
        </p:txBody>
      </p:sp>
      <p:sp>
        <p:nvSpPr>
          <p:cNvPr id="3" name="Text Placeholder 2">
            <a:extLst>
              <a:ext uri="{FF2B5EF4-FFF2-40B4-BE49-F238E27FC236}">
                <a16:creationId xmlns:a16="http://schemas.microsoft.com/office/drawing/2014/main" id="{17ED35DE-76A9-4C93-9491-2AD45FE60E36}"/>
              </a:ext>
            </a:extLst>
          </p:cNvPr>
          <p:cNvSpPr>
            <a:spLocks noGrp="1"/>
          </p:cNvSpPr>
          <p:nvPr>
            <p:ph type="body" idx="1"/>
          </p:nvPr>
        </p:nvSpPr>
        <p:spPr>
          <a:xfrm>
            <a:off x="817617" y="1630172"/>
            <a:ext cx="10556763" cy="4175824"/>
          </a:xfrm>
        </p:spPr>
        <p:txBody>
          <a:bodyPr/>
          <a:lstStyle/>
          <a:p>
            <a:pPr marR="0" lvl="0">
              <a:spcBef>
                <a:spcPts val="0"/>
              </a:spcBef>
              <a:spcAft>
                <a:spcPts val="0"/>
              </a:spcAft>
            </a:pPr>
            <a:r>
              <a:rPr lang="en-US" sz="3600" dirty="0">
                <a:latin typeface="Calibri" panose="020F0502020204030204" pitchFamily="34" charset="0"/>
                <a:ea typeface="Times New Roman" panose="02020603050405020304" pitchFamily="18" charset="0"/>
              </a:rPr>
              <a:t>NOFO OPEN- Closing Soon</a:t>
            </a:r>
            <a:r>
              <a:rPr lang="en-US" sz="3600" dirty="0">
                <a:effectLst/>
                <a:latin typeface="Calibri" panose="020F0502020204030204" pitchFamily="34" charset="0"/>
                <a:ea typeface="Times New Roman" panose="02020603050405020304" pitchFamily="18" charset="0"/>
              </a:rPr>
              <a:t>!</a:t>
            </a:r>
          </a:p>
          <a:p>
            <a:pPr marR="0" lvl="0">
              <a:spcBef>
                <a:spcPts val="0"/>
              </a:spcBef>
              <a:spcAft>
                <a:spcPts val="0"/>
              </a:spcAft>
            </a:pPr>
            <a:endParaRPr lang="en-US" sz="2400" dirty="0">
              <a:effectLst/>
              <a:latin typeface="Calibri" panose="020F0502020204030204" pitchFamily="34" charset="0"/>
              <a:ea typeface="Times New Roman" panose="02020603050405020304" pitchFamily="18" charset="0"/>
            </a:endParaRPr>
          </a:p>
          <a:p>
            <a:pPr lvl="7"/>
            <a:r>
              <a:rPr lang="en-US" sz="2400" dirty="0">
                <a:latin typeface="Calibri" panose="020F0502020204030204" pitchFamily="34" charset="0"/>
                <a:ea typeface="Times New Roman" panose="02020603050405020304" pitchFamily="18" charset="0"/>
              </a:rPr>
              <a:t>FY2021 Notice of Funding Opportunity (NOFO)</a:t>
            </a:r>
          </a:p>
          <a:p>
            <a:pPr marL="342900" lvl="1" indent="-342900">
              <a:buFont typeface="Symbol" panose="05050102010706020507" pitchFamily="18" charset="2"/>
              <a:buChar char=""/>
            </a:pPr>
            <a:r>
              <a:rPr lang="en-US" sz="2400" dirty="0">
                <a:latin typeface="Calibri" panose="020F0502020204030204" pitchFamily="34" charset="0"/>
                <a:ea typeface="Times New Roman" panose="02020603050405020304" pitchFamily="18" charset="0"/>
              </a:rPr>
              <a:t>Includes </a:t>
            </a:r>
            <a:r>
              <a:rPr lang="en-US" sz="2400" dirty="0">
                <a:effectLst/>
                <a:latin typeface="Calibri" panose="020F0502020204030204" pitchFamily="34" charset="0"/>
                <a:ea typeface="Times New Roman" panose="02020603050405020304" pitchFamily="18" charset="0"/>
              </a:rPr>
              <a:t>$72 million for up to 25 communities with a priority for up to 8 communities with a substantial rural population </a:t>
            </a:r>
          </a:p>
          <a:p>
            <a:pPr marL="342900" lvl="1" indent="-342900">
              <a:buFont typeface="Symbol" panose="05050102010706020507" pitchFamily="18" charset="2"/>
              <a:buChar char=""/>
            </a:pPr>
            <a:endParaRPr lang="en-US" sz="2400" dirty="0">
              <a:latin typeface="Calibri" panose="020F0502020204030204" pitchFamily="34" charset="0"/>
              <a:ea typeface="Times New Roman" panose="02020603050405020304" pitchFamily="18" charset="0"/>
            </a:endParaRPr>
          </a:p>
          <a:p>
            <a:pPr marL="342900" lvl="1" indent="-342900">
              <a:buFont typeface="Symbol" panose="05050102010706020507" pitchFamily="18" charset="2"/>
              <a:buChar char=""/>
            </a:pPr>
            <a:r>
              <a:rPr lang="en-US" sz="2400" dirty="0">
                <a:latin typeface="Calibri" panose="020F0502020204030204" pitchFamily="34" charset="0"/>
                <a:ea typeface="Times New Roman" panose="02020603050405020304" pitchFamily="18" charset="0"/>
              </a:rPr>
              <a:t>Due in one week- June 28</a:t>
            </a:r>
            <a:r>
              <a:rPr lang="en-US" sz="2400" baseline="30000" dirty="0">
                <a:latin typeface="Calibri" panose="020F0502020204030204" pitchFamily="34" charset="0"/>
                <a:ea typeface="Times New Roman" panose="02020603050405020304" pitchFamily="18" charset="0"/>
              </a:rPr>
              <a:t>th</a:t>
            </a:r>
            <a:r>
              <a:rPr lang="en-US" sz="2400" dirty="0">
                <a:latin typeface="Calibri" panose="020F0502020204030204" pitchFamily="34" charset="0"/>
                <a:ea typeface="Times New Roman" panose="02020603050405020304" pitchFamily="18" charset="0"/>
              </a:rPr>
              <a:t>  </a:t>
            </a:r>
            <a:endParaRPr lang="en-US" sz="24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effectLst/>
              <a:latin typeface="Calibri" panose="020F0502020204030204" pitchFamily="34" charset="0"/>
              <a:ea typeface="Calibri" panose="020F0502020204030204" pitchFamily="34" charset="0"/>
            </a:endParaRPr>
          </a:p>
          <a:p>
            <a:pPr marR="0" lvl="0">
              <a:spcBef>
                <a:spcPts val="0"/>
              </a:spcBef>
              <a:spcAft>
                <a:spcPts val="0"/>
              </a:spcAft>
            </a:pPr>
            <a:r>
              <a:rPr lang="en-US" sz="2400" dirty="0">
                <a:effectLst/>
                <a:latin typeface="Calibri" panose="020F0502020204030204" pitchFamily="34" charset="0"/>
                <a:ea typeface="Times New Roman" panose="02020603050405020304" pitchFamily="18" charset="0"/>
              </a:rPr>
              <a:t>As seen on earlier </a:t>
            </a:r>
            <a:r>
              <a:rPr lang="en-US" sz="2400" dirty="0">
                <a:latin typeface="Calibri" panose="020F0502020204030204" pitchFamily="34" charset="0"/>
                <a:ea typeface="Times New Roman" panose="02020603050405020304" pitchFamily="18" charset="0"/>
              </a:rPr>
              <a:t>budget slides: </a:t>
            </a:r>
          </a:p>
          <a:p>
            <a:pPr marL="285750" marR="0" lvl="0" indent="-285750">
              <a:spcBef>
                <a:spcPts val="0"/>
              </a:spcBef>
              <a:spcAft>
                <a:spcPts val="0"/>
              </a:spcAft>
              <a:buFont typeface="Arial" panose="020B0604020202020204" pitchFamily="34" charset="0"/>
              <a:buChar char="•"/>
            </a:pPr>
            <a:r>
              <a:rPr lang="en-US" sz="2400" dirty="0">
                <a:effectLst/>
                <a:latin typeface="Calibri" panose="020F0502020204030204" pitchFamily="34" charset="0"/>
                <a:ea typeface="Times New Roman" panose="02020603050405020304" pitchFamily="18" charset="0"/>
              </a:rPr>
              <a:t>FY 2022 budget: $72 million for up to 25 communities with a priority for up to 8 communities with a substantial rural population AND</a:t>
            </a:r>
          </a:p>
          <a:p>
            <a:pPr marL="285750" marR="0" lvl="0" indent="-285750">
              <a:spcBef>
                <a:spcPts val="0"/>
              </a:spcBef>
              <a:spcAft>
                <a:spcPts val="0"/>
              </a:spcAft>
              <a:buFont typeface="Arial" panose="020B0604020202020204" pitchFamily="34" charset="0"/>
              <a:buChar char="•"/>
            </a:pPr>
            <a:r>
              <a:rPr lang="en-US" sz="2400" dirty="0">
                <a:effectLst/>
                <a:latin typeface="Calibri" panose="020F0502020204030204" pitchFamily="34" charset="0"/>
                <a:ea typeface="Times New Roman" panose="02020603050405020304" pitchFamily="18" charset="0"/>
              </a:rPr>
              <a:t>$25 million for youth homeless systems improvement grants</a:t>
            </a:r>
            <a:endParaRPr lang="en-US" sz="2400" dirty="0">
              <a:effectLst/>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707342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B4664-30D7-B59F-63E7-DA0A30CA49B3}"/>
              </a:ext>
            </a:extLst>
          </p:cNvPr>
          <p:cNvSpPr>
            <a:spLocks noGrp="1"/>
          </p:cNvSpPr>
          <p:nvPr>
            <p:ph type="title"/>
          </p:nvPr>
        </p:nvSpPr>
        <p:spPr/>
        <p:txBody>
          <a:bodyPr/>
          <a:lstStyle/>
          <a:p>
            <a:r>
              <a:rPr lang="en-US" sz="3600" b="1" dirty="0">
                <a:latin typeface="Baskerville Old Face" panose="02020602080505020303" pitchFamily="18" charset="0"/>
              </a:rPr>
              <a:t>Special NOFO- Unsheltered – Released Today 6/22</a:t>
            </a:r>
          </a:p>
        </p:txBody>
      </p:sp>
      <p:sp>
        <p:nvSpPr>
          <p:cNvPr id="3" name="Text Placeholder 2">
            <a:extLst>
              <a:ext uri="{FF2B5EF4-FFF2-40B4-BE49-F238E27FC236}">
                <a16:creationId xmlns:a16="http://schemas.microsoft.com/office/drawing/2014/main" id="{EA91565F-2426-87BA-D5FA-D84BA766BFF7}"/>
              </a:ext>
            </a:extLst>
          </p:cNvPr>
          <p:cNvSpPr>
            <a:spLocks noGrp="1"/>
          </p:cNvSpPr>
          <p:nvPr>
            <p:ph type="body" idx="1"/>
          </p:nvPr>
        </p:nvSpPr>
        <p:spPr>
          <a:xfrm>
            <a:off x="817617" y="1630172"/>
            <a:ext cx="10556763" cy="4015619"/>
          </a:xfrm>
        </p:spPr>
        <p:txBody>
          <a:bodyPr/>
          <a:lstStyle/>
          <a:p>
            <a:r>
              <a:rPr lang="en-US" dirty="0">
                <a:solidFill>
                  <a:srgbClr val="000000"/>
                </a:solidFill>
                <a:latin typeface="+mn-lt"/>
                <a:ea typeface="Times New Roman" panose="02020603050405020304" pitchFamily="18" charset="0"/>
              </a:rPr>
              <a:t>On June 22</a:t>
            </a:r>
            <a:r>
              <a:rPr lang="en-US" baseline="30000" dirty="0">
                <a:solidFill>
                  <a:srgbClr val="000000"/>
                </a:solidFill>
                <a:latin typeface="+mn-lt"/>
                <a:ea typeface="Times New Roman" panose="02020603050405020304" pitchFamily="18" charset="0"/>
              </a:rPr>
              <a:t>nd</a:t>
            </a:r>
            <a:r>
              <a:rPr lang="en-US" dirty="0">
                <a:solidFill>
                  <a:srgbClr val="000000"/>
                </a:solidFill>
                <a:latin typeface="+mn-lt"/>
                <a:ea typeface="Times New Roman" panose="02020603050405020304" pitchFamily="18" charset="0"/>
              </a:rPr>
              <a:t>,SNAS released a </a:t>
            </a:r>
            <a:r>
              <a:rPr lang="en-US" sz="1800" dirty="0">
                <a:solidFill>
                  <a:srgbClr val="000000"/>
                </a:solidFill>
                <a:effectLst/>
                <a:latin typeface="+mn-lt"/>
                <a:ea typeface="Times New Roman" panose="02020603050405020304" pitchFamily="18" charset="0"/>
              </a:rPr>
              <a:t>Special NOFO to Address Unsheltered and Rural Homelessness (Special NOFO)</a:t>
            </a:r>
          </a:p>
          <a:p>
            <a:endParaRPr lang="en-US" dirty="0">
              <a:solidFill>
                <a:srgbClr val="000000"/>
              </a:solidFill>
              <a:latin typeface="+mn-lt"/>
              <a:ea typeface="Times New Roman" panose="02020603050405020304" pitchFamily="18" charset="0"/>
            </a:endParaRPr>
          </a:p>
          <a:p>
            <a:r>
              <a:rPr lang="en-US" sz="1800" dirty="0">
                <a:solidFill>
                  <a:srgbClr val="000000"/>
                </a:solidFill>
                <a:effectLst/>
                <a:latin typeface="+mn-lt"/>
                <a:ea typeface="Times New Roman" panose="02020603050405020304" pitchFamily="18" charset="0"/>
              </a:rPr>
              <a:t>Purpose of the NOFO is to target efforts to reduce unsheltered homelessness, particularly in communities with very high levels of unsheltered homelessness and homelessness in rural areas. </a:t>
            </a:r>
          </a:p>
          <a:p>
            <a:endParaRPr lang="en-US" dirty="0">
              <a:solidFill>
                <a:srgbClr val="000000"/>
              </a:solidFill>
              <a:latin typeface="+mn-lt"/>
              <a:ea typeface="Times New Roman" panose="02020603050405020304" pitchFamily="18" charset="0"/>
            </a:endParaRPr>
          </a:p>
          <a:p>
            <a:r>
              <a:rPr lang="en-US" sz="1800" dirty="0">
                <a:solidFill>
                  <a:srgbClr val="000000"/>
                </a:solidFill>
                <a:effectLst/>
                <a:latin typeface="+mn-lt"/>
                <a:ea typeface="Times New Roman" panose="02020603050405020304" pitchFamily="18" charset="0"/>
              </a:rPr>
              <a:t>HUD will award funding to communities to implement coordinated approaches -- grounded in Housing First and public health principles -- to reduce the prevalence of unsheltered homelessness, and improve services engagement, health outcomes, and housing stability among highly vulnerable unsheltered individuals and families. </a:t>
            </a:r>
          </a:p>
          <a:p>
            <a:r>
              <a:rPr lang="en-US" sz="1800" dirty="0">
                <a:solidFill>
                  <a:srgbClr val="000000"/>
                </a:solidFill>
                <a:effectLst/>
                <a:latin typeface="+mn-lt"/>
                <a:ea typeface="Times New Roman" panose="02020603050405020304" pitchFamily="18" charset="0"/>
              </a:rPr>
              <a:t>HUD expects applicant communities to partner with health and housing agencies to leverage mainstream housing and healthcare resources.</a:t>
            </a:r>
          </a:p>
          <a:p>
            <a:endParaRPr lang="en-US" dirty="0">
              <a:solidFill>
                <a:srgbClr val="000000"/>
              </a:solidFill>
              <a:latin typeface="+mn-lt"/>
              <a:ea typeface="Times New Roman" panose="02020603050405020304" pitchFamily="18" charset="0"/>
            </a:endParaRPr>
          </a:p>
          <a:p>
            <a:r>
              <a:rPr lang="en-US" sz="1800" dirty="0">
                <a:solidFill>
                  <a:srgbClr val="000000"/>
                </a:solidFill>
                <a:effectLst/>
                <a:latin typeface="+mn-lt"/>
                <a:ea typeface="Times New Roman" panose="02020603050405020304" pitchFamily="18" charset="0"/>
              </a:rPr>
              <a:t>Approximately $322,000,000 is available in this Special NOFO. </a:t>
            </a:r>
          </a:p>
          <a:p>
            <a:endParaRPr lang="en-US" dirty="0">
              <a:solidFill>
                <a:srgbClr val="000000"/>
              </a:solidFill>
              <a:latin typeface="+mn-lt"/>
              <a:ea typeface="Times New Roman" panose="02020603050405020304" pitchFamily="18" charset="0"/>
            </a:endParaRPr>
          </a:p>
          <a:p>
            <a:r>
              <a:rPr lang="en-US" sz="1800" dirty="0">
                <a:solidFill>
                  <a:srgbClr val="000000"/>
                </a:solidFill>
                <a:effectLst/>
                <a:latin typeface="+mn-lt"/>
                <a:ea typeface="Times New Roman" panose="02020603050405020304" pitchFamily="18" charset="0"/>
              </a:rPr>
              <a:t>Of this amount, $54,500,000 is available only for projects that serve rural areas as defined in the Special NOFO</a:t>
            </a:r>
          </a:p>
          <a:p>
            <a:r>
              <a:rPr lang="en-US" sz="1800" dirty="0">
                <a:solidFill>
                  <a:srgbClr val="000000"/>
                </a:solidFill>
                <a:effectLst/>
                <a:latin typeface="+mn-lt"/>
                <a:ea typeface="Times New Roman" panose="02020603050405020304" pitchFamily="18" charset="0"/>
              </a:rPr>
              <a:t>$267,500,000 is available for projects as part of the Unsheltered Homelessness Set Aside. </a:t>
            </a:r>
            <a:br>
              <a:rPr lang="en-US" sz="1800" dirty="0">
                <a:solidFill>
                  <a:srgbClr val="000000"/>
                </a:solidFill>
                <a:effectLst/>
                <a:latin typeface="+mn-lt"/>
                <a:ea typeface="Times New Roman" panose="02020603050405020304" pitchFamily="18" charset="0"/>
              </a:rPr>
            </a:br>
            <a:endParaRPr lang="en-US" dirty="0">
              <a:latin typeface="+mn-lt"/>
            </a:endParaRPr>
          </a:p>
        </p:txBody>
      </p:sp>
    </p:spTree>
    <p:extLst>
      <p:ext uri="{BB962C8B-B14F-4D97-AF65-F5344CB8AC3E}">
        <p14:creationId xmlns:p14="http://schemas.microsoft.com/office/powerpoint/2010/main" val="4569696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F1BB4-929D-47B9-AA62-A1F3EFF707F7}"/>
              </a:ext>
            </a:extLst>
          </p:cNvPr>
          <p:cNvSpPr>
            <a:spLocks noGrp="1"/>
          </p:cNvSpPr>
          <p:nvPr>
            <p:ph type="title"/>
          </p:nvPr>
        </p:nvSpPr>
        <p:spPr/>
        <p:txBody>
          <a:bodyPr/>
          <a:lstStyle/>
          <a:p>
            <a:r>
              <a:rPr lang="en-US" sz="4000" b="1" dirty="0">
                <a:latin typeface="Baskerville Old Face" panose="02020602080505020303" pitchFamily="18" charset="0"/>
              </a:rPr>
              <a:t>SNAPS List Servs</a:t>
            </a:r>
          </a:p>
        </p:txBody>
      </p:sp>
      <p:sp>
        <p:nvSpPr>
          <p:cNvPr id="3" name="Text Placeholder 2">
            <a:extLst>
              <a:ext uri="{FF2B5EF4-FFF2-40B4-BE49-F238E27FC236}">
                <a16:creationId xmlns:a16="http://schemas.microsoft.com/office/drawing/2014/main" id="{F299AF3A-12FD-474D-8F32-A2E4AFDD3B0A}"/>
              </a:ext>
            </a:extLst>
          </p:cNvPr>
          <p:cNvSpPr>
            <a:spLocks noGrp="1"/>
          </p:cNvSpPr>
          <p:nvPr>
            <p:ph type="body" idx="1"/>
          </p:nvPr>
        </p:nvSpPr>
        <p:spPr/>
        <p:txBody>
          <a:bodyPr/>
          <a:lstStyle/>
          <a:p>
            <a:pPr algn="l"/>
            <a:r>
              <a:rPr lang="en-US" sz="2800" b="0" i="0" dirty="0">
                <a:solidFill>
                  <a:srgbClr val="333333"/>
                </a:solidFill>
                <a:effectLst/>
                <a:latin typeface="Open Sans" panose="020B0606030504020204" pitchFamily="34" charset="0"/>
              </a:rPr>
              <a:t>Stay up to date on HUD’s Special Needs Assistance Programs (SNAPS) news and updates for grantees and interested stakeholders:</a:t>
            </a:r>
          </a:p>
          <a:p>
            <a:pPr algn="l">
              <a:buFont typeface="Arial" panose="020B0604020202020204" pitchFamily="34" charset="0"/>
              <a:buChar char="•"/>
            </a:pPr>
            <a:r>
              <a:rPr lang="en-US" sz="2800" b="1" i="0" u="none" strike="noStrike" dirty="0">
                <a:solidFill>
                  <a:srgbClr val="337AB7"/>
                </a:solidFill>
                <a:effectLst/>
                <a:latin typeface="Open Sans" panose="020B0606030504020204" pitchFamily="34" charset="0"/>
                <a:hlinkClick r:id="rId3"/>
              </a:rPr>
              <a:t>Sign up for SNAPS Competition Information</a:t>
            </a:r>
            <a:r>
              <a:rPr lang="en-US" sz="2800" b="0" i="0" dirty="0">
                <a:solidFill>
                  <a:srgbClr val="333333"/>
                </a:solidFill>
                <a:effectLst/>
                <a:latin typeface="Open Sans" panose="020B0606030504020204" pitchFamily="34" charset="0"/>
              </a:rPr>
              <a:t> through HUD.gov</a:t>
            </a:r>
          </a:p>
          <a:p>
            <a:pPr algn="l">
              <a:buFont typeface="Arial" panose="020B0604020202020204" pitchFamily="34" charset="0"/>
              <a:buChar char="•"/>
            </a:pPr>
            <a:endParaRPr lang="en-US" sz="2800" b="0" i="0" dirty="0">
              <a:solidFill>
                <a:srgbClr val="333333"/>
              </a:solidFill>
              <a:effectLst/>
              <a:latin typeface="Open Sans" panose="020B0606030504020204" pitchFamily="34" charset="0"/>
            </a:endParaRPr>
          </a:p>
          <a:p>
            <a:pPr algn="l">
              <a:buFont typeface="Arial" panose="020B0604020202020204" pitchFamily="34" charset="0"/>
              <a:buChar char="•"/>
            </a:pPr>
            <a:r>
              <a:rPr lang="en-US" sz="2800" b="1" i="0" u="none" strike="noStrike" dirty="0">
                <a:solidFill>
                  <a:srgbClr val="337AB7"/>
                </a:solidFill>
                <a:effectLst/>
                <a:latin typeface="Open Sans" panose="020B0606030504020204" pitchFamily="34" charset="0"/>
                <a:hlinkClick r:id="rId4"/>
              </a:rPr>
              <a:t>Sign up for SNAPS Program Information</a:t>
            </a:r>
            <a:r>
              <a:rPr lang="en-US" sz="2800" b="0" i="0" dirty="0">
                <a:solidFill>
                  <a:srgbClr val="333333"/>
                </a:solidFill>
                <a:effectLst/>
                <a:latin typeface="Open Sans" panose="020B0606030504020204" pitchFamily="34" charset="0"/>
              </a:rPr>
              <a:t> through HUD.gov</a:t>
            </a:r>
          </a:p>
          <a:p>
            <a:pPr algn="l">
              <a:buFont typeface="Arial" panose="020B0604020202020204" pitchFamily="34" charset="0"/>
              <a:buChar char="•"/>
            </a:pPr>
            <a:endParaRPr lang="en-US" sz="2800" b="0" i="0" dirty="0">
              <a:solidFill>
                <a:srgbClr val="333333"/>
              </a:solidFill>
              <a:effectLst/>
              <a:latin typeface="Open Sans" panose="020B0606030504020204" pitchFamily="34" charset="0"/>
            </a:endParaRPr>
          </a:p>
          <a:p>
            <a:pPr algn="l">
              <a:buFont typeface="Arial" panose="020B0604020202020204" pitchFamily="34" charset="0"/>
              <a:buChar char="•"/>
            </a:pPr>
            <a:r>
              <a:rPr lang="en-US" sz="2800" b="1" i="0" u="none" strike="noStrike" dirty="0">
                <a:solidFill>
                  <a:srgbClr val="337AB7"/>
                </a:solidFill>
                <a:effectLst/>
                <a:latin typeface="Open Sans" panose="020B0606030504020204" pitchFamily="34" charset="0"/>
                <a:hlinkClick r:id="rId5"/>
              </a:rPr>
              <a:t>Sign up for SNAPS Technical Assistance Information</a:t>
            </a:r>
            <a:r>
              <a:rPr lang="en-US" sz="2800" b="0" i="0" dirty="0">
                <a:solidFill>
                  <a:srgbClr val="333333"/>
                </a:solidFill>
                <a:effectLst/>
                <a:latin typeface="Open Sans" panose="020B0606030504020204" pitchFamily="34" charset="0"/>
              </a:rPr>
              <a:t> through HUD Exchange</a:t>
            </a:r>
          </a:p>
          <a:p>
            <a:endParaRPr lang="en-US" dirty="0"/>
          </a:p>
        </p:txBody>
      </p:sp>
    </p:spTree>
    <p:extLst>
      <p:ext uri="{BB962C8B-B14F-4D97-AF65-F5344CB8AC3E}">
        <p14:creationId xmlns:p14="http://schemas.microsoft.com/office/powerpoint/2010/main" val="828330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pPr algn="ctr"/>
            <a:r>
              <a:rPr lang="en-US" sz="6600" dirty="0">
                <a:latin typeface="Baskerville Old Face" panose="02020602080505020303" pitchFamily="18" charset="0"/>
              </a:rPr>
              <a:t>Questions?</a:t>
            </a:r>
          </a:p>
        </p:txBody>
      </p:sp>
    </p:spTree>
    <p:extLst>
      <p:ext uri="{BB962C8B-B14F-4D97-AF65-F5344CB8AC3E}">
        <p14:creationId xmlns:p14="http://schemas.microsoft.com/office/powerpoint/2010/main" val="342983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a:latin typeface="Baskerville Old Face" panose="02020602080505020303" pitchFamily="18" charset="0"/>
              </a:rPr>
              <a:t>Today’s Agenda</a:t>
            </a:r>
          </a:p>
        </p:txBody>
      </p:sp>
      <p:sp>
        <p:nvSpPr>
          <p:cNvPr id="3" name="Content Placeholder 2"/>
          <p:cNvSpPr>
            <a:spLocks noGrp="1"/>
          </p:cNvSpPr>
          <p:nvPr>
            <p:ph sz="quarter" idx="1"/>
          </p:nvPr>
        </p:nvSpPr>
        <p:spPr>
          <a:xfrm>
            <a:off x="817617" y="1630172"/>
            <a:ext cx="10556763" cy="4469414"/>
          </a:xfrm>
        </p:spPr>
        <p:txBody>
          <a:bodyPr>
            <a:normAutofit/>
          </a:bodyPr>
          <a:lstStyle/>
          <a:p>
            <a:pPr marL="1143000" lvl="1" indent="-1143000">
              <a:buFont typeface="Arial" panose="020B0604020202020204" pitchFamily="34" charset="0"/>
              <a:buChar char="•"/>
            </a:pPr>
            <a:r>
              <a:rPr lang="en-US" sz="4800" dirty="0">
                <a:latin typeface="+mj-lt"/>
              </a:rPr>
              <a:t>SNAPS Budget</a:t>
            </a:r>
          </a:p>
          <a:p>
            <a:pPr marL="1143000" lvl="3" indent="-1143000">
              <a:buFont typeface="Arial" panose="020B0604020202020204" pitchFamily="34" charset="0"/>
              <a:buChar char="•"/>
            </a:pPr>
            <a:r>
              <a:rPr lang="en-US" sz="4800" dirty="0">
                <a:latin typeface="+mj-lt"/>
              </a:rPr>
              <a:t>Continuum of Care Program</a:t>
            </a:r>
          </a:p>
          <a:p>
            <a:pPr marL="1143000" lvl="1" indent="-1143000">
              <a:buFont typeface="Arial" panose="020B0604020202020204" pitchFamily="34" charset="0"/>
              <a:buChar char="•"/>
            </a:pPr>
            <a:r>
              <a:rPr lang="en-US" sz="4800" dirty="0">
                <a:latin typeface="+mj-lt"/>
              </a:rPr>
              <a:t>Emergency Solutions Grants/ESG CV Allocations</a:t>
            </a:r>
          </a:p>
          <a:p>
            <a:pPr marL="1143000" lvl="1" indent="-1143000">
              <a:buFont typeface="Arial" panose="020B0604020202020204" pitchFamily="34" charset="0"/>
              <a:buChar char="•"/>
            </a:pPr>
            <a:r>
              <a:rPr lang="en-US" sz="4800" dirty="0">
                <a:latin typeface="+mj-lt"/>
              </a:rPr>
              <a:t>Youth Homelessness Demonstration Program</a:t>
            </a:r>
          </a:p>
          <a:p>
            <a:pPr marL="1143000" lvl="1" indent="-1143000">
              <a:buFont typeface="Arial" panose="020B0604020202020204" pitchFamily="34" charset="0"/>
              <a:buChar char="•"/>
            </a:pPr>
            <a:endParaRPr lang="en-US" sz="6000" dirty="0">
              <a:latin typeface="+mj-lt"/>
            </a:endParaRPr>
          </a:p>
          <a:p>
            <a:pPr marL="1143000" lvl="1" indent="-1143000">
              <a:buFont typeface="Arial" panose="020B0604020202020204" pitchFamily="34" charset="0"/>
              <a:buChar char="•"/>
            </a:pPr>
            <a:endParaRPr lang="en-US" sz="6000" dirty="0">
              <a:latin typeface="+mj-lt"/>
            </a:endParaRPr>
          </a:p>
          <a:p>
            <a:pPr marL="1143000" lvl="1" indent="-1143000">
              <a:buFont typeface="Arial" panose="020B0604020202020204" pitchFamily="34" charset="0"/>
              <a:buChar char="•"/>
            </a:pPr>
            <a:endParaRPr lang="en-US" sz="6000" dirty="0">
              <a:latin typeface="+mj-lt"/>
            </a:endParaRPr>
          </a:p>
          <a:p>
            <a:endParaRPr lang="en-US" sz="7400" dirty="0">
              <a:latin typeface="Baskerville Old Face" panose="02020602080505020303" pitchFamily="18" charset="0"/>
            </a:endParaRPr>
          </a:p>
          <a:p>
            <a:endParaRPr lang="en-US" dirty="0"/>
          </a:p>
        </p:txBody>
      </p:sp>
    </p:spTree>
    <p:extLst>
      <p:ext uri="{BB962C8B-B14F-4D97-AF65-F5344CB8AC3E}">
        <p14:creationId xmlns:p14="http://schemas.microsoft.com/office/powerpoint/2010/main" val="2226941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308" y="193639"/>
            <a:ext cx="10967381" cy="1204856"/>
          </a:xfrm>
        </p:spPr>
        <p:txBody>
          <a:bodyPr>
            <a:noAutofit/>
          </a:bodyPr>
          <a:lstStyle/>
          <a:p>
            <a:pPr algn="l"/>
            <a:r>
              <a:rPr lang="en-US" sz="4400" b="1" dirty="0">
                <a:solidFill>
                  <a:schemeClr val="tx1"/>
                </a:solidFill>
                <a:latin typeface="Baskerville Old Face" panose="02020602080505020303" pitchFamily="18" charset="0"/>
              </a:rPr>
              <a:t>Budget</a:t>
            </a:r>
            <a:br>
              <a:rPr lang="en-US" sz="4400" b="1" dirty="0">
                <a:solidFill>
                  <a:schemeClr val="tx1"/>
                </a:solidFill>
                <a:latin typeface="Baskerville Old Face" panose="02020602080505020303" pitchFamily="18" charset="0"/>
              </a:rPr>
            </a:br>
            <a:r>
              <a:rPr lang="en-US" sz="2800" b="1" dirty="0">
                <a:solidFill>
                  <a:schemeClr val="tx1"/>
                </a:solidFill>
                <a:latin typeface="Baskerville Old Face" panose="02020602080505020303" pitchFamily="18" charset="0"/>
              </a:rPr>
              <a:t>Homeless Assistance Grants (HAG) and Other Spending</a:t>
            </a:r>
          </a:p>
        </p:txBody>
      </p:sp>
      <p:sp>
        <p:nvSpPr>
          <p:cNvPr id="4" name="TextBox 3">
            <a:extLst>
              <a:ext uri="{FF2B5EF4-FFF2-40B4-BE49-F238E27FC236}">
                <a16:creationId xmlns:a16="http://schemas.microsoft.com/office/drawing/2014/main" id="{491E6109-1A71-47EE-9EAD-B8E9228DEE7E}"/>
              </a:ext>
            </a:extLst>
          </p:cNvPr>
          <p:cNvSpPr txBox="1"/>
          <p:nvPr/>
        </p:nvSpPr>
        <p:spPr>
          <a:xfrm>
            <a:off x="520817" y="5008597"/>
            <a:ext cx="9658350" cy="1200329"/>
          </a:xfrm>
          <a:prstGeom prst="rect">
            <a:avLst/>
          </a:prstGeom>
          <a:noFill/>
        </p:spPr>
        <p:txBody>
          <a:bodyPr wrap="square" rtlCol="0">
            <a:spAutoFit/>
          </a:bodyPr>
          <a:lstStyle/>
          <a:p>
            <a:pPr marL="285750" indent="-285750">
              <a:buFont typeface="Arial" panose="020B0604020202020204" pitchFamily="34" charset="0"/>
              <a:buChar char="•"/>
            </a:pPr>
            <a:r>
              <a:rPr lang="en-US" dirty="0"/>
              <a:t>The Domestic Violence Grants are awarded to projects that will serve survivors of domestic violence.  These grants are awarded through HUD's CoC Program Competition process.</a:t>
            </a:r>
          </a:p>
          <a:p>
            <a:pPr marL="285750" indent="-285750">
              <a:buFont typeface="Arial" panose="020B0604020202020204" pitchFamily="34" charset="0"/>
              <a:buChar char="•"/>
            </a:pPr>
            <a:r>
              <a:rPr lang="en-US" dirty="0"/>
              <a:t>Included in the CoC request was $316 million for grants to support CoCs as they work with other housing or healthcare partners, to expand CES, expand street outreach, and expand HMIS.</a:t>
            </a:r>
          </a:p>
        </p:txBody>
      </p:sp>
      <p:graphicFrame>
        <p:nvGraphicFramePr>
          <p:cNvPr id="5" name="Table 4">
            <a:extLst>
              <a:ext uri="{FF2B5EF4-FFF2-40B4-BE49-F238E27FC236}">
                <a16:creationId xmlns:a16="http://schemas.microsoft.com/office/drawing/2014/main" id="{AF092ECD-E5E7-48A3-946A-E381AEFAAF6A}"/>
              </a:ext>
            </a:extLst>
          </p:cNvPr>
          <p:cNvGraphicFramePr>
            <a:graphicFrameLocks noGrp="1"/>
          </p:cNvGraphicFramePr>
          <p:nvPr>
            <p:extLst>
              <p:ext uri="{D42A27DB-BD31-4B8C-83A1-F6EECF244321}">
                <p14:modId xmlns:p14="http://schemas.microsoft.com/office/powerpoint/2010/main" val="2212842806"/>
              </p:ext>
            </p:extLst>
          </p:nvPr>
        </p:nvGraphicFramePr>
        <p:xfrm>
          <a:off x="2524759" y="1730851"/>
          <a:ext cx="7142478" cy="3112770"/>
        </p:xfrm>
        <a:graphic>
          <a:graphicData uri="http://schemas.openxmlformats.org/drawingml/2006/table">
            <a:tbl>
              <a:tblPr/>
              <a:tblGrid>
                <a:gridCol w="3246582">
                  <a:extLst>
                    <a:ext uri="{9D8B030D-6E8A-4147-A177-3AD203B41FA5}">
                      <a16:colId xmlns:a16="http://schemas.microsoft.com/office/drawing/2014/main" val="3243706987"/>
                    </a:ext>
                  </a:extLst>
                </a:gridCol>
                <a:gridCol w="1298632">
                  <a:extLst>
                    <a:ext uri="{9D8B030D-6E8A-4147-A177-3AD203B41FA5}">
                      <a16:colId xmlns:a16="http://schemas.microsoft.com/office/drawing/2014/main" val="2747694984"/>
                    </a:ext>
                  </a:extLst>
                </a:gridCol>
                <a:gridCol w="1298632">
                  <a:extLst>
                    <a:ext uri="{9D8B030D-6E8A-4147-A177-3AD203B41FA5}">
                      <a16:colId xmlns:a16="http://schemas.microsoft.com/office/drawing/2014/main" val="2449215748"/>
                    </a:ext>
                  </a:extLst>
                </a:gridCol>
                <a:gridCol w="1298632">
                  <a:extLst>
                    <a:ext uri="{9D8B030D-6E8A-4147-A177-3AD203B41FA5}">
                      <a16:colId xmlns:a16="http://schemas.microsoft.com/office/drawing/2014/main" val="2336138411"/>
                    </a:ext>
                  </a:extLst>
                </a:gridCol>
              </a:tblGrid>
              <a:tr h="381000">
                <a:tc>
                  <a:txBody>
                    <a:bodyPr/>
                    <a:lstStyle/>
                    <a:p>
                      <a:pPr algn="r" fontAlgn="b"/>
                      <a:r>
                        <a:rPr lang="en-US" sz="1800" b="0" i="0" u="none" strike="noStrike" dirty="0">
                          <a:solidFill>
                            <a:srgbClr val="FFFFFF"/>
                          </a:solidFill>
                          <a:effectLst/>
                          <a:latin typeface="Calibri" panose="020F0502020204030204" pitchFamily="34" charset="0"/>
                        </a:rPr>
                        <a:t> </a:t>
                      </a:r>
                    </a:p>
                  </a:txBody>
                  <a:tcPr marL="9525" marR="9525" marT="9525" marB="0" anchor="b">
                    <a:lnL>
                      <a:noFill/>
                    </a:lnL>
                    <a:lnR>
                      <a:noFill/>
                    </a:lnR>
                    <a:lnT>
                      <a:noFill/>
                    </a:lnT>
                    <a:lnB>
                      <a:noFill/>
                    </a:lnB>
                    <a:solidFill>
                      <a:srgbClr val="000000"/>
                    </a:solidFill>
                  </a:tcPr>
                </a:tc>
                <a:tc>
                  <a:txBody>
                    <a:bodyPr/>
                    <a:lstStyle/>
                    <a:p>
                      <a:pPr algn="ctr" fontAlgn="ctr"/>
                      <a:r>
                        <a:rPr lang="en-US" sz="1800" b="0" i="0" u="none" strike="noStrike" dirty="0">
                          <a:solidFill>
                            <a:srgbClr val="FFFFFF"/>
                          </a:solidFill>
                          <a:effectLst/>
                          <a:latin typeface="Calibri" panose="020F0502020204030204" pitchFamily="34" charset="0"/>
                        </a:rPr>
                        <a:t>FY2021 Appropriated</a:t>
                      </a:r>
                    </a:p>
                  </a:txBody>
                  <a:tcPr marL="9525" marR="9525" marT="9525" marB="0" anchor="ctr">
                    <a:lnL>
                      <a:noFill/>
                    </a:lnL>
                    <a:lnR>
                      <a:noFill/>
                    </a:lnR>
                    <a:lnT>
                      <a:noFill/>
                    </a:lnT>
                    <a:lnB>
                      <a:noFill/>
                    </a:lnB>
                    <a:solidFill>
                      <a:srgbClr val="000000"/>
                    </a:solidFill>
                  </a:tcPr>
                </a:tc>
                <a:tc>
                  <a:txBody>
                    <a:bodyPr/>
                    <a:lstStyle/>
                    <a:p>
                      <a:pPr algn="ctr" fontAlgn="ctr"/>
                      <a:r>
                        <a:rPr lang="en-US" sz="1800" b="0" i="0" u="none" strike="noStrike" dirty="0">
                          <a:solidFill>
                            <a:srgbClr val="FFFFFF"/>
                          </a:solidFill>
                          <a:effectLst/>
                          <a:latin typeface="Calibri" panose="020F0502020204030204" pitchFamily="34" charset="0"/>
                        </a:rPr>
                        <a:t>FY2022 Appropriated</a:t>
                      </a:r>
                    </a:p>
                  </a:txBody>
                  <a:tcPr marL="9525" marR="9525" marT="9525" marB="0" anchor="ctr">
                    <a:lnL>
                      <a:noFill/>
                    </a:lnL>
                    <a:lnR>
                      <a:noFill/>
                    </a:lnR>
                    <a:lnT>
                      <a:noFill/>
                    </a:lnT>
                    <a:lnB>
                      <a:noFill/>
                    </a:lnB>
                    <a:solidFill>
                      <a:srgbClr val="000000"/>
                    </a:solidFill>
                  </a:tcPr>
                </a:tc>
                <a:tc>
                  <a:txBody>
                    <a:bodyPr/>
                    <a:lstStyle/>
                    <a:p>
                      <a:pPr algn="ctr" fontAlgn="ctr"/>
                      <a:r>
                        <a:rPr lang="en-US" sz="1800" b="0" i="0" u="none" strike="noStrike" dirty="0">
                          <a:solidFill>
                            <a:srgbClr val="FFFFFF"/>
                          </a:solidFill>
                          <a:effectLst/>
                          <a:latin typeface="Calibri" panose="020F0502020204030204" pitchFamily="34" charset="0"/>
                        </a:rPr>
                        <a:t>FY2023 Requested</a:t>
                      </a:r>
                    </a:p>
                  </a:txBody>
                  <a:tcPr marL="9525" marR="9525" marT="9525" marB="0" anchor="ctr">
                    <a:lnL>
                      <a:noFill/>
                    </a:lnL>
                    <a:lnR>
                      <a:noFill/>
                    </a:lnR>
                    <a:lnT>
                      <a:noFill/>
                    </a:lnT>
                    <a:lnB>
                      <a:noFill/>
                    </a:lnB>
                    <a:solidFill>
                      <a:srgbClr val="000000"/>
                    </a:solidFill>
                  </a:tcPr>
                </a:tc>
                <a:extLst>
                  <a:ext uri="{0D108BD9-81ED-4DB2-BD59-A6C34878D82A}">
                    <a16:rowId xmlns:a16="http://schemas.microsoft.com/office/drawing/2014/main" val="3936313173"/>
                  </a:ext>
                </a:extLst>
              </a:tr>
              <a:tr h="190500">
                <a:tc gridSpan="4">
                  <a:txBody>
                    <a:bodyPr/>
                    <a:lstStyle/>
                    <a:p>
                      <a:pPr algn="ctr" fontAlgn="b"/>
                      <a:r>
                        <a:rPr lang="en-US" sz="1800" b="0" i="0" u="sng" strike="noStrike" dirty="0">
                          <a:solidFill>
                            <a:srgbClr val="000000"/>
                          </a:solidFill>
                          <a:effectLst/>
                          <a:latin typeface="Calibri" panose="020F0502020204030204" pitchFamily="34" charset="0"/>
                        </a:rPr>
                        <a:t>Homeless Assistance Grants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60203822"/>
                  </a:ext>
                </a:extLst>
              </a:tr>
              <a:tr h="190500">
                <a:tc>
                  <a:txBody>
                    <a:bodyPr/>
                    <a:lstStyle/>
                    <a:p>
                      <a:pPr algn="l" fontAlgn="b"/>
                      <a:r>
                        <a:rPr lang="en-US" sz="1800" b="0" i="0" u="none" strike="noStrike">
                          <a:solidFill>
                            <a:srgbClr val="000000"/>
                          </a:solidFill>
                          <a:effectLst/>
                          <a:latin typeface="Calibri" panose="020F0502020204030204" pitchFamily="34" charset="0"/>
                        </a:rPr>
                        <a:t>Emergency Solutions 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2454132"/>
                  </a:ext>
                </a:extLst>
              </a:tr>
              <a:tr h="190500">
                <a:tc>
                  <a:txBody>
                    <a:bodyPr/>
                    <a:lstStyle/>
                    <a:p>
                      <a:pPr algn="l" fontAlgn="b"/>
                      <a:r>
                        <a:rPr lang="en-US" sz="1800" b="0" i="0" u="none" strike="noStrike">
                          <a:solidFill>
                            <a:srgbClr val="000000"/>
                          </a:solidFill>
                          <a:effectLst/>
                          <a:latin typeface="Calibri" panose="020F0502020204030204" pitchFamily="34" charset="0"/>
                        </a:rPr>
                        <a:t>Continuum of Care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$2,5690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$3,213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$3,197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125400"/>
                  </a:ext>
                </a:extLst>
              </a:tr>
              <a:tr h="272784">
                <a:tc>
                  <a:txBody>
                    <a:bodyPr/>
                    <a:lstStyle/>
                    <a:p>
                      <a:pPr algn="r" fontAlgn="b"/>
                      <a:r>
                        <a:rPr lang="en-US" sz="1800" b="0" i="0" u="none" strike="noStrike">
                          <a:solidFill>
                            <a:srgbClr val="000000"/>
                          </a:solidFill>
                          <a:effectLst/>
                          <a:latin typeface="Calibri" panose="020F0502020204030204" pitchFamily="34" charset="0"/>
                        </a:rPr>
                        <a:t>Domestic Violence 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1436877"/>
                  </a:ext>
                </a:extLst>
              </a:tr>
              <a:tr h="190500">
                <a:tc>
                  <a:txBody>
                    <a:bodyPr/>
                    <a:lstStyle/>
                    <a:p>
                      <a:pPr algn="l" fontAlgn="b"/>
                      <a:r>
                        <a:rPr lang="en-US" sz="1800" b="0" i="0" u="none" strike="noStrike" dirty="0">
                          <a:solidFill>
                            <a:srgbClr val="000000"/>
                          </a:solidFill>
                          <a:effectLst/>
                          <a:latin typeface="Calibri" panose="020F0502020204030204" pitchFamily="34" charset="0"/>
                        </a:rPr>
                        <a:t>Youth Demonstration &amp; youth 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$82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0885685"/>
                  </a:ext>
                </a:extLst>
              </a:tr>
              <a:tr h="200025">
                <a:tc>
                  <a:txBody>
                    <a:bodyPr/>
                    <a:lstStyle/>
                    <a:p>
                      <a:pPr algn="l" fontAlgn="b"/>
                      <a:r>
                        <a:rPr lang="en-US" sz="1800" b="0" i="0" u="none" strike="noStrike">
                          <a:solidFill>
                            <a:srgbClr val="000000"/>
                          </a:solidFill>
                          <a:effectLst/>
                          <a:latin typeface="Calibri" panose="020F0502020204030204" pitchFamily="34" charset="0"/>
                        </a:rPr>
                        <a:t>HMIS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5923248"/>
                  </a:ext>
                </a:extLst>
              </a:tr>
              <a:tr h="190500">
                <a:tc>
                  <a:txBody>
                    <a:bodyPr/>
                    <a:lstStyle/>
                    <a:p>
                      <a:pPr algn="l" fontAlgn="b"/>
                      <a:r>
                        <a:rPr lang="en-US" sz="1800" b="1" i="0" u="none" strike="noStrike">
                          <a:solidFill>
                            <a:srgbClr val="000000"/>
                          </a:solidFill>
                          <a:effectLst/>
                          <a:latin typeface="Calibri" panose="020F0502020204030204" pitchFamily="34" charset="0"/>
                        </a:rPr>
                        <a:t>Total Homeless Assistance Grants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$3,000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$3,644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1" i="0" u="none" strike="noStrike" dirty="0">
                          <a:solidFill>
                            <a:srgbClr val="000000"/>
                          </a:solidFill>
                          <a:effectLst/>
                          <a:latin typeface="Calibri" panose="020F0502020204030204" pitchFamily="34" charset="0"/>
                        </a:rPr>
                        <a:t>$3,628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97696998"/>
                  </a:ext>
                </a:extLst>
              </a:tr>
              <a:tr h="190500">
                <a:tc gridSpan="4">
                  <a:txBody>
                    <a:bodyPr/>
                    <a:lstStyle/>
                    <a:p>
                      <a:pPr algn="ctr" fontAlgn="b"/>
                      <a:r>
                        <a:rPr lang="en-US" sz="1800" b="0" i="0" u="sng" strike="noStrike" dirty="0">
                          <a:solidFill>
                            <a:srgbClr val="000000"/>
                          </a:solidFill>
                          <a:effectLst/>
                          <a:latin typeface="Calibri" panose="020F0502020204030204" pitchFamily="34" charset="0"/>
                        </a:rPr>
                        <a:t>Other Homeless Funds</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4157678"/>
                  </a:ext>
                </a:extLst>
              </a:tr>
              <a:tr h="190500">
                <a:tc>
                  <a:txBody>
                    <a:bodyPr/>
                    <a:lstStyle/>
                    <a:p>
                      <a:pPr algn="l" fontAlgn="b"/>
                      <a:r>
                        <a:rPr lang="en-US" sz="1800" b="0" i="0" u="none" strike="noStrike" dirty="0">
                          <a:solidFill>
                            <a:srgbClr val="000000"/>
                          </a:solidFill>
                          <a:effectLst/>
                          <a:latin typeface="Calibri" panose="020F0502020204030204" pitchFamily="34" charset="0"/>
                        </a:rPr>
                        <a:t>Youth System Improvement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N.A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721429"/>
                  </a:ext>
                </a:extLst>
              </a:tr>
            </a:tbl>
          </a:graphicData>
        </a:graphic>
      </p:graphicFrame>
    </p:spTree>
    <p:extLst>
      <p:ext uri="{BB962C8B-B14F-4D97-AF65-F5344CB8AC3E}">
        <p14:creationId xmlns:p14="http://schemas.microsoft.com/office/powerpoint/2010/main" val="2719034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F1B56-BAFB-45DB-9EB0-58DFBAC074C0}"/>
              </a:ext>
            </a:extLst>
          </p:cNvPr>
          <p:cNvSpPr>
            <a:spLocks noGrp="1"/>
          </p:cNvSpPr>
          <p:nvPr>
            <p:ph type="title"/>
          </p:nvPr>
        </p:nvSpPr>
        <p:spPr/>
        <p:txBody>
          <a:bodyPr/>
          <a:lstStyle/>
          <a:p>
            <a:r>
              <a:rPr lang="en-US" sz="4000" b="1" dirty="0">
                <a:latin typeface="Baskerville Old Face" panose="02020602080505020303" pitchFamily="18" charset="0"/>
                <a:cs typeface="Aldhabi" panose="020B0604020202020204" pitchFamily="2" charset="-78"/>
              </a:rPr>
              <a:t>CoC Competition Updates</a:t>
            </a:r>
          </a:p>
        </p:txBody>
      </p:sp>
      <p:sp>
        <p:nvSpPr>
          <p:cNvPr id="3" name="Text Placeholder 2">
            <a:extLst>
              <a:ext uri="{FF2B5EF4-FFF2-40B4-BE49-F238E27FC236}">
                <a16:creationId xmlns:a16="http://schemas.microsoft.com/office/drawing/2014/main" id="{C531EA17-1888-4BA4-98AC-D0C3287E07BE}"/>
              </a:ext>
            </a:extLst>
          </p:cNvPr>
          <p:cNvSpPr>
            <a:spLocks noGrp="1"/>
          </p:cNvSpPr>
          <p:nvPr>
            <p:ph type="body" idx="1"/>
          </p:nvPr>
        </p:nvSpPr>
        <p:spPr>
          <a:xfrm>
            <a:off x="355604" y="1456917"/>
            <a:ext cx="10556763" cy="5059386"/>
          </a:xfrm>
        </p:spPr>
        <p:txBody>
          <a:bodyPr/>
          <a:lstStyle/>
          <a:p>
            <a:endParaRPr lang="en-US" sz="2400" dirty="0">
              <a:latin typeface="+mn-lt"/>
            </a:endParaRPr>
          </a:p>
          <a:p>
            <a:r>
              <a:rPr lang="en-US" sz="2400" dirty="0">
                <a:latin typeface="+mn-lt"/>
              </a:rPr>
              <a:t>FY22 CoC Competition:</a:t>
            </a:r>
          </a:p>
          <a:p>
            <a:endParaRPr lang="en-US" sz="2400" dirty="0">
              <a:latin typeface="+mn-lt"/>
            </a:endParaRPr>
          </a:p>
          <a:p>
            <a:pPr marL="285750" indent="-285750">
              <a:buFont typeface="Arial" panose="020B0604020202020204" pitchFamily="34" charset="0"/>
              <a:buChar char="•"/>
            </a:pPr>
            <a:r>
              <a:rPr lang="en-US" sz="2400" b="0" i="0" dirty="0">
                <a:solidFill>
                  <a:srgbClr val="333333"/>
                </a:solidFill>
                <a:effectLst/>
                <a:latin typeface="+mj-lt"/>
              </a:rPr>
              <a:t>SNAPS recently updated the </a:t>
            </a:r>
            <a:r>
              <a:rPr lang="en-US" sz="2400" b="1" i="0" u="none" strike="noStrike" dirty="0">
                <a:solidFill>
                  <a:srgbClr val="337AB7"/>
                </a:solidFill>
                <a:effectLst/>
                <a:latin typeface="+mj-lt"/>
                <a:hlinkClick r:id="rId2"/>
              </a:rPr>
              <a:t>Continuum of Care (CoC) Registration Notice (CPD-22-02)</a:t>
            </a:r>
            <a:r>
              <a:rPr lang="en-US" sz="2400" b="0" i="0" dirty="0">
                <a:solidFill>
                  <a:srgbClr val="333333"/>
                </a:solidFill>
                <a:effectLst/>
                <a:latin typeface="+mj-lt"/>
              </a:rPr>
              <a:t>. The Notice is available via the </a:t>
            </a:r>
            <a:r>
              <a:rPr lang="en-US" sz="2400" b="1" i="0" u="none" strike="noStrike" dirty="0" err="1">
                <a:solidFill>
                  <a:srgbClr val="337AB7"/>
                </a:solidFill>
                <a:effectLst/>
                <a:latin typeface="+mj-lt"/>
                <a:hlinkClick r:id="rId3"/>
              </a:rPr>
              <a:t>HUDClips</a:t>
            </a:r>
            <a:r>
              <a:rPr lang="en-US" sz="2400" b="1" i="0" u="none" strike="noStrike" dirty="0">
                <a:solidFill>
                  <a:srgbClr val="337AB7"/>
                </a:solidFill>
                <a:effectLst/>
                <a:latin typeface="+mj-lt"/>
                <a:hlinkClick r:id="rId3"/>
              </a:rPr>
              <a:t> page</a:t>
            </a:r>
            <a:r>
              <a:rPr lang="en-US" sz="2400" b="0" i="0" dirty="0">
                <a:solidFill>
                  <a:srgbClr val="333333"/>
                </a:solidFill>
                <a:effectLst/>
                <a:latin typeface="+mj-lt"/>
              </a:rPr>
              <a:t> and the </a:t>
            </a:r>
            <a:r>
              <a:rPr lang="en-US" sz="2400" b="1" i="0" u="none" strike="noStrike" dirty="0">
                <a:solidFill>
                  <a:srgbClr val="337AB7"/>
                </a:solidFill>
                <a:effectLst/>
                <a:latin typeface="+mj-lt"/>
                <a:hlinkClick r:id="rId4"/>
              </a:rPr>
              <a:t>CoC Competition page</a:t>
            </a:r>
            <a:r>
              <a:rPr lang="en-US" sz="2400" b="0" i="0" dirty="0">
                <a:solidFill>
                  <a:srgbClr val="333333"/>
                </a:solidFill>
                <a:effectLst/>
                <a:latin typeface="+mj-lt"/>
              </a:rPr>
              <a:t> on HUD.gov.</a:t>
            </a:r>
          </a:p>
          <a:p>
            <a:pPr marL="285750" indent="-285750">
              <a:buFont typeface="Arial" panose="020B0604020202020204" pitchFamily="34" charset="0"/>
              <a:buChar char="•"/>
            </a:pPr>
            <a:endParaRPr lang="en-US" sz="2400" b="0" i="0" dirty="0">
              <a:solidFill>
                <a:srgbClr val="333333"/>
              </a:solidFill>
              <a:effectLst/>
              <a:latin typeface="+mj-lt"/>
            </a:endParaRPr>
          </a:p>
          <a:p>
            <a:pPr marL="285750" indent="-285750">
              <a:buFont typeface="Arial" panose="020B0604020202020204" pitchFamily="34" charset="0"/>
              <a:buChar char="•"/>
            </a:pPr>
            <a:r>
              <a:rPr lang="en-US" sz="2400" dirty="0">
                <a:solidFill>
                  <a:srgbClr val="333333"/>
                </a:solidFill>
                <a:latin typeface="+mj-lt"/>
              </a:rPr>
              <a:t>FY22 CoC Registration closed in April</a:t>
            </a:r>
          </a:p>
          <a:p>
            <a:pPr marL="285750" indent="-285750">
              <a:buFont typeface="Arial" panose="020B0604020202020204" pitchFamily="34" charset="0"/>
              <a:buChar char="•"/>
            </a:pPr>
            <a:endParaRPr lang="en-US" sz="2400" dirty="0">
              <a:solidFill>
                <a:srgbClr val="333333"/>
              </a:solidFill>
              <a:latin typeface="+mj-lt"/>
            </a:endParaRPr>
          </a:p>
          <a:p>
            <a:pPr marL="285750" indent="-285750">
              <a:buFont typeface="Arial" panose="020B0604020202020204" pitchFamily="34" charset="0"/>
              <a:buChar char="•"/>
            </a:pPr>
            <a:r>
              <a:rPr lang="en-US" sz="2400" b="0" i="0" dirty="0">
                <a:solidFill>
                  <a:srgbClr val="333333"/>
                </a:solidFill>
                <a:effectLst/>
                <a:latin typeface="+mj-lt"/>
              </a:rPr>
              <a:t>Expect </a:t>
            </a:r>
            <a:r>
              <a:rPr lang="en-US" sz="2400" dirty="0">
                <a:solidFill>
                  <a:srgbClr val="333333"/>
                </a:solidFill>
                <a:latin typeface="+mj-lt"/>
              </a:rPr>
              <a:t>FY2022 NOFO to be out SOON</a:t>
            </a:r>
          </a:p>
          <a:p>
            <a:pPr marL="285750" indent="-285750">
              <a:buFont typeface="Arial" panose="020B0604020202020204" pitchFamily="34" charset="0"/>
              <a:buChar char="•"/>
            </a:pPr>
            <a:endParaRPr lang="en-US" sz="2400" b="0" i="0" dirty="0">
              <a:solidFill>
                <a:srgbClr val="333333"/>
              </a:solidFill>
              <a:effectLst/>
              <a:latin typeface="+mj-lt"/>
            </a:endParaRPr>
          </a:p>
          <a:p>
            <a:endParaRPr lang="en-US" dirty="0">
              <a:latin typeface="+mn-lt"/>
            </a:endParaRPr>
          </a:p>
        </p:txBody>
      </p:sp>
    </p:spTree>
    <p:extLst>
      <p:ext uri="{BB962C8B-B14F-4D97-AF65-F5344CB8AC3E}">
        <p14:creationId xmlns:p14="http://schemas.microsoft.com/office/powerpoint/2010/main" val="3413423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0E39F-82DE-42D7-1422-AC9A88EE1222}"/>
              </a:ext>
            </a:extLst>
          </p:cNvPr>
          <p:cNvSpPr>
            <a:spLocks noGrp="1"/>
          </p:cNvSpPr>
          <p:nvPr>
            <p:ph type="title"/>
          </p:nvPr>
        </p:nvSpPr>
        <p:spPr>
          <a:xfrm>
            <a:off x="612307" y="398176"/>
            <a:ext cx="10967381" cy="711295"/>
          </a:xfrm>
        </p:spPr>
        <p:txBody>
          <a:bodyPr/>
          <a:lstStyle/>
          <a:p>
            <a:r>
              <a:rPr lang="en-US" sz="2800" b="1" dirty="0">
                <a:latin typeface="Baskerville Old Face" panose="02020602080505020303" pitchFamily="18" charset="0"/>
              </a:rPr>
              <a:t>Updated CoC Analysis Tool: Race and Ethnicity  - Version 3.0 Released in March 2022</a:t>
            </a:r>
            <a:br>
              <a:rPr lang="en-US" dirty="0"/>
            </a:br>
            <a:endParaRPr lang="en-US" dirty="0"/>
          </a:p>
        </p:txBody>
      </p:sp>
      <p:sp>
        <p:nvSpPr>
          <p:cNvPr id="3" name="Text Placeholder 2">
            <a:extLst>
              <a:ext uri="{FF2B5EF4-FFF2-40B4-BE49-F238E27FC236}">
                <a16:creationId xmlns:a16="http://schemas.microsoft.com/office/drawing/2014/main" id="{1C354F1F-B274-6D92-DBB3-A756B09EF46C}"/>
              </a:ext>
            </a:extLst>
          </p:cNvPr>
          <p:cNvSpPr>
            <a:spLocks noGrp="1"/>
          </p:cNvSpPr>
          <p:nvPr>
            <p:ph type="body" idx="1"/>
          </p:nvPr>
        </p:nvSpPr>
        <p:spPr>
          <a:xfrm>
            <a:off x="817617" y="1630172"/>
            <a:ext cx="10556763" cy="4577681"/>
          </a:xfrm>
        </p:spPr>
        <p:txBody>
          <a:bodyPr/>
          <a:lstStyle/>
          <a:p>
            <a:pPr marL="285750" indent="-285750" algn="l">
              <a:buFont typeface="Arial" panose="020B0604020202020204" pitchFamily="34" charset="0"/>
              <a:buChar char="•"/>
            </a:pPr>
            <a:r>
              <a:rPr lang="en-US" sz="2400" b="0" i="0" dirty="0">
                <a:solidFill>
                  <a:srgbClr val="333333"/>
                </a:solidFill>
                <a:effectLst/>
                <a:latin typeface="+mj-lt"/>
              </a:rPr>
              <a:t>Race and Ethnicity data pulled from Point-In-Time Count (PIT) and American Community Survey (ACS) data</a:t>
            </a:r>
          </a:p>
          <a:p>
            <a:pPr marL="285750" indent="-285750" algn="l">
              <a:buFont typeface="Arial" panose="020B0604020202020204" pitchFamily="34" charset="0"/>
              <a:buChar char="•"/>
            </a:pPr>
            <a:endParaRPr lang="en-US" sz="2400" b="0" i="0" dirty="0">
              <a:solidFill>
                <a:srgbClr val="333333"/>
              </a:solidFill>
              <a:effectLst/>
              <a:latin typeface="+mj-lt"/>
            </a:endParaRPr>
          </a:p>
          <a:p>
            <a:pPr marL="285750" lvl="1" indent="-285750" algn="l">
              <a:buFont typeface="Arial" panose="020B0604020202020204" pitchFamily="34" charset="0"/>
              <a:buChar char="•"/>
            </a:pPr>
            <a:r>
              <a:rPr lang="en-US" sz="2400" b="0" i="0" dirty="0">
                <a:solidFill>
                  <a:srgbClr val="333333"/>
                </a:solidFill>
                <a:effectLst/>
                <a:latin typeface="+mj-lt"/>
                <a:ea typeface="Open Sans" panose="020B0606030504020204" pitchFamily="34" charset="0"/>
                <a:cs typeface="Open Sans" panose="020B0606030504020204" pitchFamily="34" charset="0"/>
              </a:rPr>
              <a:t>            PIT data are pulled from PIT 2021.</a:t>
            </a:r>
          </a:p>
          <a:p>
            <a:pPr marL="285750" indent="-285750" algn="l">
              <a:buFont typeface="Arial" panose="020B0604020202020204" pitchFamily="34" charset="0"/>
              <a:buChar char="•"/>
            </a:pPr>
            <a:r>
              <a:rPr lang="en-US" sz="2400" b="0" i="0" dirty="0">
                <a:solidFill>
                  <a:srgbClr val="333333"/>
                </a:solidFill>
                <a:effectLst/>
                <a:latin typeface="+mj-lt"/>
                <a:ea typeface="Open Sans" panose="020B0606030504020204" pitchFamily="34" charset="0"/>
                <a:cs typeface="Open Sans" panose="020B0606030504020204" pitchFamily="34" charset="0"/>
              </a:rPr>
              <a:t>            ACS data are pulled from ACS 2015-2019 5-Year estimates.</a:t>
            </a:r>
            <a:endParaRPr lang="en-US" sz="2400" dirty="0">
              <a:solidFill>
                <a:srgbClr val="333333"/>
              </a:solidFill>
              <a:latin typeface="+mj-lt"/>
            </a:endParaRPr>
          </a:p>
          <a:p>
            <a:pPr marL="285750" indent="-285750" algn="l">
              <a:buFont typeface="Arial" panose="020B0604020202020204" pitchFamily="34" charset="0"/>
              <a:buChar char="•"/>
            </a:pPr>
            <a:endParaRPr lang="en-US" sz="2400" dirty="0">
              <a:solidFill>
                <a:srgbClr val="333333"/>
              </a:solidFill>
              <a:latin typeface="+mj-lt"/>
            </a:endParaRPr>
          </a:p>
          <a:p>
            <a:pPr marL="285750" indent="-285750" algn="l">
              <a:buFont typeface="Arial" panose="020B0604020202020204" pitchFamily="34" charset="0"/>
              <a:buChar char="•"/>
            </a:pPr>
            <a:r>
              <a:rPr lang="en-US" sz="2400" dirty="0">
                <a:solidFill>
                  <a:srgbClr val="333333"/>
                </a:solidFill>
                <a:latin typeface="+mj-lt"/>
              </a:rPr>
              <a:t>F</a:t>
            </a:r>
            <a:r>
              <a:rPr lang="en-US" sz="2400" b="0" i="0" dirty="0">
                <a:solidFill>
                  <a:srgbClr val="333333"/>
                </a:solidFill>
                <a:effectLst/>
                <a:latin typeface="+mj-lt"/>
              </a:rPr>
              <a:t>acilitates analysis of racial disparities among people experiencing homelessness.</a:t>
            </a:r>
          </a:p>
          <a:p>
            <a:pPr marL="285750" indent="-285750" algn="l">
              <a:buFont typeface="Arial" panose="020B0604020202020204" pitchFamily="34" charset="0"/>
              <a:buChar char="•"/>
            </a:pPr>
            <a:endParaRPr lang="en-US" sz="2400" dirty="0">
              <a:solidFill>
                <a:srgbClr val="333333"/>
              </a:solidFill>
              <a:latin typeface="+mj-lt"/>
            </a:endParaRPr>
          </a:p>
          <a:p>
            <a:pPr marL="285750" indent="-285750" algn="l">
              <a:buFont typeface="Arial" panose="020B0604020202020204" pitchFamily="34" charset="0"/>
              <a:buChar char="•"/>
            </a:pPr>
            <a:endParaRPr lang="en-US" sz="2400" dirty="0">
              <a:solidFill>
                <a:srgbClr val="333333"/>
              </a:solidFill>
              <a:latin typeface="+mj-lt"/>
            </a:endParaRPr>
          </a:p>
          <a:p>
            <a:pPr marL="285750" indent="-285750" algn="l">
              <a:buFont typeface="Arial" panose="020B0604020202020204" pitchFamily="34" charset="0"/>
              <a:buChar char="•"/>
            </a:pPr>
            <a:r>
              <a:rPr lang="en-US" sz="2400" dirty="0">
                <a:solidFill>
                  <a:srgbClr val="333333"/>
                </a:solidFill>
                <a:latin typeface="+mj-lt"/>
              </a:rPr>
              <a:t>Critical f</a:t>
            </a:r>
            <a:r>
              <a:rPr lang="en-US" sz="2400" b="0" i="0" dirty="0">
                <a:solidFill>
                  <a:srgbClr val="333333"/>
                </a:solidFill>
                <a:effectLst/>
                <a:latin typeface="+mj-lt"/>
              </a:rPr>
              <a:t>irst step in identifying and changing racial and ethnic disparities in our systems and services.</a:t>
            </a:r>
          </a:p>
          <a:p>
            <a:pPr marL="285750" indent="-285750" algn="l">
              <a:buFont typeface="Arial" panose="020B0604020202020204" pitchFamily="34" charset="0"/>
              <a:buChar char="•"/>
            </a:pPr>
            <a:endParaRPr lang="en-US" sz="2400" dirty="0">
              <a:solidFill>
                <a:srgbClr val="333333"/>
              </a:solidFill>
              <a:latin typeface="+mj-lt"/>
            </a:endParaRPr>
          </a:p>
          <a:p>
            <a:pPr marL="285750" indent="-285750" algn="l">
              <a:buFont typeface="Arial" panose="020B0604020202020204" pitchFamily="34" charset="0"/>
              <a:buChar char="•"/>
            </a:pPr>
            <a:r>
              <a:rPr lang="en-US" sz="2400" b="0" i="0" dirty="0">
                <a:solidFill>
                  <a:srgbClr val="333333"/>
                </a:solidFill>
                <a:effectLst/>
                <a:latin typeface="+mj-lt"/>
                <a:hlinkClick r:id="rId2"/>
              </a:rPr>
              <a:t>https://www.hudexchange.info/resource/5787/coc-analysis-tool-race-and-ethnicity/</a:t>
            </a:r>
            <a:endParaRPr lang="en-US" sz="2400" b="0" i="0" dirty="0">
              <a:solidFill>
                <a:srgbClr val="333333"/>
              </a:solidFill>
              <a:effectLst/>
              <a:latin typeface="+mj-lt"/>
            </a:endParaRPr>
          </a:p>
          <a:p>
            <a:pPr marL="285750" indent="-285750" algn="l">
              <a:buFont typeface="Arial" panose="020B0604020202020204" pitchFamily="34" charset="0"/>
              <a:buChar char="•"/>
            </a:pPr>
            <a:endParaRPr lang="en-US" b="0" i="0" dirty="0">
              <a:solidFill>
                <a:srgbClr val="333333"/>
              </a:solidFill>
              <a:effectLst/>
              <a:latin typeface="+mj-lt"/>
            </a:endParaRPr>
          </a:p>
          <a:p>
            <a:pPr marL="285750" indent="-285750" algn="l">
              <a:buFont typeface="Arial" panose="020B0604020202020204" pitchFamily="34" charset="0"/>
              <a:buChar char="•"/>
            </a:pPr>
            <a:endParaRPr lang="en-US" dirty="0">
              <a:solidFill>
                <a:srgbClr val="333333"/>
              </a:solidFill>
              <a:latin typeface="Open Sans" panose="020B0606030504020204" pitchFamily="34" charset="0"/>
            </a:endParaRPr>
          </a:p>
          <a:p>
            <a:pPr marL="285750" indent="-285750" algn="l">
              <a:buFont typeface="Arial" panose="020B0604020202020204" pitchFamily="34" charset="0"/>
              <a:buChar char="•"/>
            </a:pPr>
            <a:endParaRPr lang="en-US" dirty="0">
              <a:solidFill>
                <a:srgbClr val="333333"/>
              </a:solidFill>
              <a:latin typeface="Open Sans" panose="020B0606030504020204" pitchFamily="34" charset="0"/>
            </a:endParaRPr>
          </a:p>
          <a:p>
            <a:endParaRPr lang="en-US" dirty="0"/>
          </a:p>
        </p:txBody>
      </p:sp>
    </p:spTree>
    <p:extLst>
      <p:ext uri="{BB962C8B-B14F-4D97-AF65-F5344CB8AC3E}">
        <p14:creationId xmlns:p14="http://schemas.microsoft.com/office/powerpoint/2010/main" val="314708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D266F49-7BC5-7235-51A8-07D3A5415714}"/>
              </a:ext>
            </a:extLst>
          </p:cNvPr>
          <p:cNvSpPr>
            <a:spLocks noGrp="1"/>
          </p:cNvSpPr>
          <p:nvPr>
            <p:ph type="body" idx="1"/>
          </p:nvPr>
        </p:nvSpPr>
        <p:spPr/>
        <p:txBody>
          <a:bodyPr/>
          <a:lstStyle/>
          <a:p>
            <a:endParaRPr lang="en-US" dirty="0"/>
          </a:p>
        </p:txBody>
      </p:sp>
      <p:pic>
        <p:nvPicPr>
          <p:cNvPr id="5" name="Picture 4">
            <a:extLst>
              <a:ext uri="{FF2B5EF4-FFF2-40B4-BE49-F238E27FC236}">
                <a16:creationId xmlns:a16="http://schemas.microsoft.com/office/drawing/2014/main" id="{B924F08D-40DA-A63B-BAF3-D6A5607BE2C1}"/>
              </a:ext>
            </a:extLst>
          </p:cNvPr>
          <p:cNvPicPr>
            <a:picLocks noChangeAspect="1"/>
          </p:cNvPicPr>
          <p:nvPr/>
        </p:nvPicPr>
        <p:blipFill>
          <a:blip r:embed="rId2"/>
          <a:stretch>
            <a:fillRect/>
          </a:stretch>
        </p:blipFill>
        <p:spPr>
          <a:xfrm>
            <a:off x="704675" y="1518407"/>
            <a:ext cx="8566488" cy="4991450"/>
          </a:xfrm>
          <a:prstGeom prst="rect">
            <a:avLst/>
          </a:prstGeom>
        </p:spPr>
      </p:pic>
      <p:sp>
        <p:nvSpPr>
          <p:cNvPr id="6" name="Title 1">
            <a:extLst>
              <a:ext uri="{FF2B5EF4-FFF2-40B4-BE49-F238E27FC236}">
                <a16:creationId xmlns:a16="http://schemas.microsoft.com/office/drawing/2014/main" id="{75D9C22C-8478-1EFC-1D13-117D5B544CCA}"/>
              </a:ext>
            </a:extLst>
          </p:cNvPr>
          <p:cNvSpPr>
            <a:spLocks noGrp="1"/>
          </p:cNvSpPr>
          <p:nvPr>
            <p:ph type="title"/>
          </p:nvPr>
        </p:nvSpPr>
        <p:spPr>
          <a:xfrm>
            <a:off x="612775" y="515938"/>
            <a:ext cx="10966450" cy="711200"/>
          </a:xfrm>
        </p:spPr>
        <p:txBody>
          <a:bodyPr/>
          <a:lstStyle/>
          <a:p>
            <a:r>
              <a:rPr lang="en-US" sz="2800" b="1" dirty="0">
                <a:latin typeface="Baskerville Old Face" panose="02020602080505020303" pitchFamily="18" charset="0"/>
              </a:rPr>
              <a:t>Updated CoC Analysis Tool: Race and Ethnicity  - Version 3.0 Released in March 2022</a:t>
            </a:r>
            <a:br>
              <a:rPr lang="en-US" dirty="0"/>
            </a:br>
            <a:endParaRPr lang="en-US" dirty="0"/>
          </a:p>
        </p:txBody>
      </p:sp>
    </p:spTree>
    <p:extLst>
      <p:ext uri="{BB962C8B-B14F-4D97-AF65-F5344CB8AC3E}">
        <p14:creationId xmlns:p14="http://schemas.microsoft.com/office/powerpoint/2010/main" val="3024864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30869-57CC-4732-91C3-26A6DA8A6065}"/>
              </a:ext>
            </a:extLst>
          </p:cNvPr>
          <p:cNvSpPr>
            <a:spLocks noGrp="1"/>
          </p:cNvSpPr>
          <p:nvPr>
            <p:ph type="title"/>
          </p:nvPr>
        </p:nvSpPr>
        <p:spPr/>
        <p:txBody>
          <a:bodyPr/>
          <a:lstStyle/>
          <a:p>
            <a:r>
              <a:rPr lang="en-US" sz="3600" b="1" dirty="0">
                <a:latin typeface="Baskerville Old Face" panose="02020602080505020303" pitchFamily="18" charset="0"/>
              </a:rPr>
              <a:t>ESG CV- Progressive Deadline Updates</a:t>
            </a:r>
          </a:p>
        </p:txBody>
      </p:sp>
      <p:sp>
        <p:nvSpPr>
          <p:cNvPr id="3" name="Text Placeholder 2">
            <a:extLst>
              <a:ext uri="{FF2B5EF4-FFF2-40B4-BE49-F238E27FC236}">
                <a16:creationId xmlns:a16="http://schemas.microsoft.com/office/drawing/2014/main" id="{59BA2E8B-063F-4C07-9CD0-AFDBED7BD3F2}"/>
              </a:ext>
            </a:extLst>
          </p:cNvPr>
          <p:cNvSpPr>
            <a:spLocks noGrp="1"/>
          </p:cNvSpPr>
          <p:nvPr>
            <p:ph type="body" idx="1"/>
          </p:nvPr>
        </p:nvSpPr>
        <p:spPr/>
        <p:txBody>
          <a:bodyPr/>
          <a:lstStyle/>
          <a:p>
            <a:r>
              <a:rPr lang="en-US" sz="2000" dirty="0"/>
              <a:t>The ESG CV Notice (CPD-21-08) set forth progressive expenditure deadlines for your ESG CARES allocation:</a:t>
            </a:r>
          </a:p>
          <a:p>
            <a:endParaRPr lang="en-US" sz="2000" dirty="0"/>
          </a:p>
          <a:p>
            <a:pPr marL="342900" indent="-342900">
              <a:buFont typeface="Arial" panose="020B0604020202020204" pitchFamily="34" charset="0"/>
              <a:buChar char="•"/>
            </a:pPr>
            <a:r>
              <a:rPr lang="en-US" sz="2000" dirty="0">
                <a:highlight>
                  <a:srgbClr val="00FF00"/>
                </a:highlight>
              </a:rPr>
              <a:t>Expend 20% of the entire allocation by September 30</a:t>
            </a:r>
            <a:r>
              <a:rPr lang="en-US" sz="2000" baseline="30000" dirty="0">
                <a:highlight>
                  <a:srgbClr val="00FF00"/>
                </a:highlight>
              </a:rPr>
              <a:t>th</a:t>
            </a:r>
            <a:r>
              <a:rPr lang="en-US" sz="2000" dirty="0">
                <a:highlight>
                  <a:srgbClr val="00FF00"/>
                </a:highlight>
              </a:rPr>
              <a:t>, 2021- </a:t>
            </a:r>
            <a:r>
              <a:rPr lang="en-US" sz="2000" dirty="0"/>
              <a:t>recapture letters went out 3/16/22</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highlight>
                  <a:srgbClr val="FF0000"/>
                </a:highlight>
              </a:rPr>
              <a:t>Expend 80% of the entire allocation by March 31, 2022</a:t>
            </a:r>
            <a:r>
              <a:rPr lang="en-US" sz="2000" dirty="0"/>
              <a:t>; HUD will NOT recapture based on this deadline</a:t>
            </a:r>
          </a:p>
          <a:p>
            <a:r>
              <a:rPr lang="en-US" sz="2000" dirty="0"/>
              <a:t> </a:t>
            </a:r>
          </a:p>
          <a:p>
            <a:pPr marL="342900" indent="-342900">
              <a:buFont typeface="Arial" panose="020B0604020202020204" pitchFamily="34" charset="0"/>
              <a:buChar char="•"/>
            </a:pPr>
            <a:r>
              <a:rPr lang="en-US" sz="2000" dirty="0">
                <a:highlight>
                  <a:srgbClr val="00FF00"/>
                </a:highlight>
              </a:rPr>
              <a:t>Expend 50% of the entire allocation by June 16</a:t>
            </a:r>
            <a:r>
              <a:rPr lang="en-US" sz="2000" baseline="30000" dirty="0">
                <a:highlight>
                  <a:srgbClr val="00FF00"/>
                </a:highlight>
              </a:rPr>
              <a:t>th</a:t>
            </a:r>
            <a:r>
              <a:rPr lang="en-US" sz="2000" dirty="0">
                <a:highlight>
                  <a:srgbClr val="00FF00"/>
                </a:highlight>
              </a:rPr>
              <a:t>;</a:t>
            </a:r>
            <a:r>
              <a:rPr lang="en-US" sz="2000" dirty="0"/>
              <a:t> This deadline is new; added in NOTICE CPD-22-06.</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highlight>
                  <a:srgbClr val="00FF00"/>
                </a:highlight>
              </a:rPr>
              <a:t>Expend the entire allocation by September 30</a:t>
            </a:r>
            <a:r>
              <a:rPr lang="en-US" sz="2000" baseline="30000" dirty="0">
                <a:highlight>
                  <a:srgbClr val="00FF00"/>
                </a:highlight>
              </a:rPr>
              <a:t>th</a:t>
            </a:r>
            <a:r>
              <a:rPr lang="en-US" sz="2000" dirty="0">
                <a:highlight>
                  <a:srgbClr val="00FF00"/>
                </a:highlight>
              </a:rPr>
              <a:t>, 2022</a:t>
            </a:r>
            <a:r>
              <a:rPr lang="en-US" sz="2000" dirty="0"/>
              <a:t>.</a:t>
            </a:r>
          </a:p>
          <a:p>
            <a:pPr marL="342900" indent="-342900">
              <a:buFont typeface="Arial" panose="020B0604020202020204" pitchFamily="34" charset="0"/>
              <a:buChar char="•"/>
            </a:pPr>
            <a:endParaRPr lang="en-US" sz="2000" dirty="0"/>
          </a:p>
          <a:p>
            <a:r>
              <a:rPr lang="en-US" sz="1800" dirty="0"/>
              <a:t>In addition to these deadlines recipients are expect to draw at least quarterly in IDIS and to report on persons served and financial data in Sage quarterly	</a:t>
            </a:r>
          </a:p>
          <a:p>
            <a:endParaRPr lang="en-US" sz="2000" dirty="0"/>
          </a:p>
          <a:p>
            <a:r>
              <a:rPr lang="en-US" sz="2000" dirty="0"/>
              <a:t> </a:t>
            </a:r>
          </a:p>
        </p:txBody>
      </p:sp>
    </p:spTree>
    <p:extLst>
      <p:ext uri="{BB962C8B-B14F-4D97-AF65-F5344CB8AC3E}">
        <p14:creationId xmlns:p14="http://schemas.microsoft.com/office/powerpoint/2010/main" val="733443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86F1E-4068-436C-8017-58AC884F0F02}"/>
              </a:ext>
            </a:extLst>
          </p:cNvPr>
          <p:cNvSpPr>
            <a:spLocks noGrp="1"/>
          </p:cNvSpPr>
          <p:nvPr>
            <p:ph type="title"/>
          </p:nvPr>
        </p:nvSpPr>
        <p:spPr/>
        <p:txBody>
          <a:bodyPr/>
          <a:lstStyle/>
          <a:p>
            <a:r>
              <a:rPr lang="en-US" sz="3600" b="1" dirty="0">
                <a:latin typeface="Baskerville Old Face" panose="02020602080505020303" pitchFamily="18" charset="0"/>
              </a:rPr>
              <a:t>Expedited Regulatory Waivers- New Notice – June 15, 2022</a:t>
            </a:r>
          </a:p>
        </p:txBody>
      </p:sp>
      <p:sp>
        <p:nvSpPr>
          <p:cNvPr id="3" name="Text Placeholder 2">
            <a:extLst>
              <a:ext uri="{FF2B5EF4-FFF2-40B4-BE49-F238E27FC236}">
                <a16:creationId xmlns:a16="http://schemas.microsoft.com/office/drawing/2014/main" id="{3A322831-55B0-AC7F-CE91-9A075394A709}"/>
              </a:ext>
            </a:extLst>
          </p:cNvPr>
          <p:cNvSpPr>
            <a:spLocks noGrp="1"/>
          </p:cNvSpPr>
          <p:nvPr>
            <p:ph type="body" idx="1"/>
          </p:nvPr>
        </p:nvSpPr>
        <p:spPr>
          <a:xfrm>
            <a:off x="817617" y="1630173"/>
            <a:ext cx="10556763" cy="1943538"/>
          </a:xfrm>
        </p:spPr>
        <p:txBody>
          <a:bodyPr/>
          <a:lstStyle/>
          <a:p>
            <a:r>
              <a:rPr lang="en-US" dirty="0">
                <a:hlinkClick r:id="rId2"/>
              </a:rPr>
              <a:t>https://www.hud.gov/sites/dfiles/OCHCO/documents/2022-09cpdn.pdf</a:t>
            </a:r>
            <a:endParaRPr lang="en-US" dirty="0"/>
          </a:p>
          <a:p>
            <a:r>
              <a:rPr lang="en-US" dirty="0"/>
              <a:t>Notice CPD-22-09</a:t>
            </a:r>
          </a:p>
          <a:p>
            <a:endParaRPr lang="en-US" dirty="0"/>
          </a:p>
          <a:p>
            <a:pPr marL="285750" indent="-285750">
              <a:buFont typeface="Arial" panose="020B0604020202020204" pitchFamily="34" charset="0"/>
              <a:buChar char="•"/>
            </a:pPr>
            <a:r>
              <a:rPr lang="en-US" dirty="0"/>
              <a:t>Many “pandemic” waivers expired in March, but some flexibilities are still needed</a:t>
            </a:r>
          </a:p>
          <a:p>
            <a:r>
              <a:rPr lang="en-US" dirty="0"/>
              <a:t>	(i.e., Fair Market Rent (FMR) waivers for ESG)</a:t>
            </a:r>
          </a:p>
          <a:p>
            <a:endParaRPr lang="en-US" dirty="0"/>
          </a:p>
          <a:p>
            <a:pPr marL="285750" indent="-285750">
              <a:buFont typeface="Arial" panose="020B0604020202020204" pitchFamily="34" charset="0"/>
              <a:buChar char="•"/>
            </a:pPr>
            <a:r>
              <a:rPr lang="en-US" dirty="0"/>
              <a:t>Can only ask for expedited waivers for waivers explicitly stated in the notice. This includes:</a:t>
            </a:r>
          </a:p>
          <a:p>
            <a:pPr marL="285750" indent="-285750">
              <a:buFont typeface="Arial" panose="020B0604020202020204" pitchFamily="34" charset="0"/>
              <a:buChar char="•"/>
            </a:pPr>
            <a:endParaRPr lang="en-US" dirty="0"/>
          </a:p>
          <a:p>
            <a:pPr marL="285750" lvl="5" indent="-285750">
              <a:buFont typeface="Arial" panose="020B0604020202020204" pitchFamily="34" charset="0"/>
              <a:buChar char="•"/>
            </a:pPr>
            <a:r>
              <a:rPr lang="en-US" dirty="0"/>
              <a:t>CoC/YHDP - Suitable Dwelling Size and Housing Quality Standards</a:t>
            </a:r>
          </a:p>
          <a:p>
            <a:pPr marL="285750" lvl="5" indent="-285750">
              <a:buFont typeface="Arial" panose="020B0604020202020204" pitchFamily="34" charset="0"/>
              <a:buChar char="•"/>
            </a:pPr>
            <a:r>
              <a:rPr lang="en-US" dirty="0"/>
              <a:t>CoC/YHDP - Fair Market Rent for Individual Units and Leasing Costs</a:t>
            </a:r>
          </a:p>
          <a:p>
            <a:pPr marL="285750" lvl="5" indent="-285750">
              <a:buFont typeface="Arial" panose="020B0604020202020204" pitchFamily="34" charset="0"/>
              <a:buChar char="•"/>
            </a:pPr>
            <a:r>
              <a:rPr lang="en-US" dirty="0"/>
              <a:t>CoC/YHDP – One - Year Lease Requirement </a:t>
            </a:r>
          </a:p>
          <a:p>
            <a:pPr marL="285750" lvl="5" indent="-285750">
              <a:buFont typeface="Arial" panose="020B0604020202020204" pitchFamily="34" charset="0"/>
              <a:buChar char="•"/>
            </a:pPr>
            <a:r>
              <a:rPr lang="en-US" dirty="0"/>
              <a:t>CoC/YHDP - Permanent Housing Rapid Re-housing Limit to 24 Months of Rental Assistance</a:t>
            </a:r>
          </a:p>
          <a:p>
            <a:pPr marL="285750" lvl="5" indent="-285750">
              <a:buFont typeface="Arial" panose="020B0604020202020204" pitchFamily="34" charset="0"/>
              <a:buChar char="•"/>
            </a:pPr>
            <a:r>
              <a:rPr lang="en-US" dirty="0"/>
              <a:t>CoC/YHDP Disability Documentation for Permanent Supportive Housing</a:t>
            </a:r>
          </a:p>
          <a:p>
            <a:pPr marL="285750" lvl="5" indent="-285750">
              <a:buFont typeface="Arial" panose="020B0604020202020204" pitchFamily="34" charset="0"/>
              <a:buChar char="•"/>
            </a:pPr>
            <a:endParaRPr lang="en-US" dirty="0"/>
          </a:p>
          <a:p>
            <a:pPr marL="285750" lvl="5" indent="-285750">
              <a:buFont typeface="Arial" panose="020B0604020202020204" pitchFamily="34" charset="0"/>
              <a:buChar char="•"/>
            </a:pPr>
            <a:endParaRPr lang="en-US" dirty="0"/>
          </a:p>
          <a:p>
            <a:pPr marL="285750" lvl="5" indent="-285750">
              <a:buFont typeface="Arial" panose="020B0604020202020204" pitchFamily="34" charset="0"/>
              <a:buChar char="•"/>
            </a:pPr>
            <a:endParaRPr lang="en-US" dirty="0"/>
          </a:p>
          <a:p>
            <a:pPr marL="285750" lvl="5" indent="-285750">
              <a:buFont typeface="Arial" panose="020B0604020202020204" pitchFamily="34" charset="0"/>
              <a:buChar char="•"/>
            </a:pPr>
            <a:endParaRPr lang="en-US" dirty="0"/>
          </a:p>
          <a:p>
            <a:pPr marL="285750" lvl="5"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73293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BD7A5-650B-0B54-C5CB-B50070377B61}"/>
              </a:ext>
            </a:extLst>
          </p:cNvPr>
          <p:cNvSpPr>
            <a:spLocks noGrp="1"/>
          </p:cNvSpPr>
          <p:nvPr>
            <p:ph type="title"/>
          </p:nvPr>
        </p:nvSpPr>
        <p:spPr/>
        <p:txBody>
          <a:bodyPr/>
          <a:lstStyle/>
          <a:p>
            <a:r>
              <a:rPr lang="en-US" sz="3600" b="1" dirty="0">
                <a:latin typeface="Baskerville Old Face" panose="02020602080505020303" pitchFamily="18" charset="0"/>
              </a:rPr>
              <a:t>Expedited Regulatory Waivers- New Notice – June 15, 2022</a:t>
            </a:r>
            <a:endParaRPr lang="en-US" sz="3600" dirty="0"/>
          </a:p>
        </p:txBody>
      </p:sp>
      <p:sp>
        <p:nvSpPr>
          <p:cNvPr id="3" name="Text Placeholder 2">
            <a:extLst>
              <a:ext uri="{FF2B5EF4-FFF2-40B4-BE49-F238E27FC236}">
                <a16:creationId xmlns:a16="http://schemas.microsoft.com/office/drawing/2014/main" id="{483BFFA6-1F45-D153-C816-2B482FA758C0}"/>
              </a:ext>
            </a:extLst>
          </p:cNvPr>
          <p:cNvSpPr>
            <a:spLocks noGrp="1"/>
          </p:cNvSpPr>
          <p:nvPr>
            <p:ph type="body" idx="1"/>
          </p:nvPr>
        </p:nvSpPr>
        <p:spPr/>
        <p:txBody>
          <a:bodyPr/>
          <a:lstStyle/>
          <a:p>
            <a:pPr marL="285750" lvl="5" indent="-285750">
              <a:buFont typeface="Arial" panose="020B0604020202020204" pitchFamily="34" charset="0"/>
              <a:buChar char="•"/>
            </a:pPr>
            <a:r>
              <a:rPr lang="en-US" dirty="0"/>
              <a:t>ESG – Assisting Program Participants with Subleases </a:t>
            </a:r>
          </a:p>
          <a:p>
            <a:pPr marL="285750" lvl="5" indent="-285750">
              <a:buFont typeface="Arial" panose="020B0604020202020204" pitchFamily="34" charset="0"/>
              <a:buChar char="•"/>
            </a:pPr>
            <a:r>
              <a:rPr lang="en-US" dirty="0"/>
              <a:t>ESG - Durational Limits on Housing Relocation and Stabilization Services </a:t>
            </a:r>
          </a:p>
          <a:p>
            <a:pPr marL="285750" lvl="5" indent="-285750">
              <a:buFont typeface="Arial" panose="020B0604020202020204" pitchFamily="34" charset="0"/>
              <a:buChar char="•"/>
            </a:pPr>
            <a:r>
              <a:rPr lang="en-US" dirty="0"/>
              <a:t>ESG - 24-Month Limit on Rental Assistance</a:t>
            </a:r>
          </a:p>
          <a:p>
            <a:pPr marL="285750" lvl="5" indent="-285750">
              <a:buFont typeface="Arial" panose="020B0604020202020204" pitchFamily="34" charset="0"/>
              <a:buChar char="•"/>
            </a:pPr>
            <a:r>
              <a:rPr lang="en-US" dirty="0"/>
              <a:t>ESG - Restriction of Rental Assistance to Units with Rent at or Below FMR</a:t>
            </a:r>
          </a:p>
          <a:p>
            <a:pPr marL="285750" lvl="5" indent="-285750">
              <a:buFont typeface="Arial" panose="020B0604020202020204" pitchFamily="34" charset="0"/>
              <a:buChar char="•"/>
            </a:pPr>
            <a:endParaRPr lang="en-US" dirty="0"/>
          </a:p>
          <a:p>
            <a:pPr marL="285750" lvl="5" indent="-285750">
              <a:buFont typeface="Arial" panose="020B0604020202020204" pitchFamily="34" charset="0"/>
              <a:buChar char="•"/>
            </a:pPr>
            <a:r>
              <a:rPr lang="en-US" dirty="0"/>
              <a:t>HOPWA – Time Limits for Short-Term Housing Facilities and Short-Term Rent, Mortgage, and Utility Payments </a:t>
            </a:r>
          </a:p>
          <a:p>
            <a:pPr marL="285750" lvl="5" indent="-285750">
              <a:buFont typeface="Arial" panose="020B0604020202020204" pitchFamily="34" charset="0"/>
              <a:buChar char="•"/>
            </a:pPr>
            <a:r>
              <a:rPr lang="en-US" dirty="0"/>
              <a:t>HOPWA – Space and Security</a:t>
            </a:r>
          </a:p>
          <a:p>
            <a:pPr marL="285750" lvl="5" indent="-285750">
              <a:buFont typeface="Arial" panose="020B0604020202020204" pitchFamily="34" charset="0"/>
              <a:buChar char="•"/>
            </a:pPr>
            <a:r>
              <a:rPr lang="en-US" dirty="0"/>
              <a:t>HOPWA – Self-Certification of Income and Credible Information on HIV Status</a:t>
            </a:r>
          </a:p>
        </p:txBody>
      </p:sp>
    </p:spTree>
    <p:extLst>
      <p:ext uri="{BB962C8B-B14F-4D97-AF65-F5344CB8AC3E}">
        <p14:creationId xmlns:p14="http://schemas.microsoft.com/office/powerpoint/2010/main" val="2890110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2A00A75FB2BD469FC5BABC27835FFD" ma:contentTypeVersion="12" ma:contentTypeDescription="Create a new document." ma:contentTypeScope="" ma:versionID="d8139e0b135cf362f451dae0675d5b48">
  <xsd:schema xmlns:xsd="http://www.w3.org/2001/XMLSchema" xmlns:xs="http://www.w3.org/2001/XMLSchema" xmlns:p="http://schemas.microsoft.com/office/2006/metadata/properties" xmlns:ns1="http://schemas.microsoft.com/sharepoint/v3" xmlns:ns3="c6d93d11-28f8-4e6d-ae4f-5893c68de00b" xmlns:ns4="750983b6-60eb-446f-a2fd-b09d080777e3" targetNamespace="http://schemas.microsoft.com/office/2006/metadata/properties" ma:root="true" ma:fieldsID="8147db72a0cd25ef5df402b91addbda8" ns1:_="" ns3:_="" ns4:_="">
    <xsd:import namespace="http://schemas.microsoft.com/sharepoint/v3"/>
    <xsd:import namespace="c6d93d11-28f8-4e6d-ae4f-5893c68de00b"/>
    <xsd:import namespace="750983b6-60eb-446f-a2fd-b09d080777e3"/>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1:_ip_UnifiedCompliancePolicyProperties" minOccurs="0"/>
                <xsd:element ref="ns1:_ip_UnifiedCompliancePolicyUIAc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d93d11-28f8-4e6d-ae4f-5893c68de0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50983b6-60eb-446f-a2fd-b09d080777e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44B2C2D3-D78D-45E5-A522-359804012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6d93d11-28f8-4e6d-ae4f-5893c68de00b"/>
    <ds:schemaRef ds:uri="750983b6-60eb-446f-a2fd-b09d080777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879002-2D97-477E-AD76-FC8F6A3CBB49}">
  <ds:schemaRefs>
    <ds:schemaRef ds:uri="http://schemas.microsoft.com/sharepoint/v3/contenttype/forms"/>
  </ds:schemaRefs>
</ds:datastoreItem>
</file>

<file path=customXml/itemProps3.xml><?xml version="1.0" encoding="utf-8"?>
<ds:datastoreItem xmlns:ds="http://schemas.openxmlformats.org/officeDocument/2006/customXml" ds:itemID="{84517ECD-D8C7-4FBD-9E0A-C74257618E41}">
  <ds:schemaRefs>
    <ds:schemaRef ds:uri="http://schemas.microsoft.com/sharepoint/v3"/>
    <ds:schemaRef ds:uri="http://purl.org/dc/terms/"/>
    <ds:schemaRef ds:uri="750983b6-60eb-446f-a2fd-b09d080777e3"/>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6d93d11-28f8-4e6d-ae4f-5893c68de00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2247</TotalTime>
  <Words>1231</Words>
  <Application>Microsoft Office PowerPoint</Application>
  <PresentationFormat>Widescreen</PresentationFormat>
  <Paragraphs>156</Paragraphs>
  <Slides>13</Slides>
  <Notes>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Baskerville Old Face</vt:lpstr>
      <vt:lpstr>Calibri</vt:lpstr>
      <vt:lpstr>Open Sans</vt:lpstr>
      <vt:lpstr>Symbol</vt:lpstr>
      <vt:lpstr>Wingdings</vt:lpstr>
      <vt:lpstr>1_Office Theme</vt:lpstr>
      <vt:lpstr>2_Custom Design</vt:lpstr>
      <vt:lpstr>HUDs Office of Special Needs Assistance Programs (SNAPS) Updates </vt:lpstr>
      <vt:lpstr>Today’s Agenda</vt:lpstr>
      <vt:lpstr>Budget Homeless Assistance Grants (HAG) and Other Spending</vt:lpstr>
      <vt:lpstr>CoC Competition Updates</vt:lpstr>
      <vt:lpstr>Updated CoC Analysis Tool: Race and Ethnicity  - Version 3.0 Released in March 2022 </vt:lpstr>
      <vt:lpstr>Updated CoC Analysis Tool: Race and Ethnicity  - Version 3.0 Released in March 2022 </vt:lpstr>
      <vt:lpstr>ESG CV- Progressive Deadline Updates</vt:lpstr>
      <vt:lpstr>Expedited Regulatory Waivers- New Notice – June 15, 2022</vt:lpstr>
      <vt:lpstr>Expedited Regulatory Waivers- New Notice – June 15, 2022</vt:lpstr>
      <vt:lpstr>Youth Homelessness Demonstration Projects (YHDP)</vt:lpstr>
      <vt:lpstr>Special NOFO- Unsheltered – Released Today 6/22</vt:lpstr>
      <vt:lpstr>SNAPS List Servs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Equal Access Rule?</dc:title>
  <dc:creator>Miller, Abbilyn M</dc:creator>
  <cp:lastModifiedBy>Deblasio, Karen M</cp:lastModifiedBy>
  <cp:revision>37</cp:revision>
  <cp:lastPrinted>2021-01-27T17:24:58Z</cp:lastPrinted>
  <dcterms:created xsi:type="dcterms:W3CDTF">2017-02-15T15:59:32Z</dcterms:created>
  <dcterms:modified xsi:type="dcterms:W3CDTF">2022-06-22T01:51:38Z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0x0101001A2A00A75FB2BD469FC5BABC27835FFD</vt:lpwstr>
  </property>
</Properties>
</file>